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Lst>
  <p:notesMasterIdLst>
    <p:notesMasterId r:id="rId131"/>
  </p:notesMasterIdLst>
  <p:handoutMasterIdLst>
    <p:handoutMasterId r:id="rId132"/>
  </p:handoutMasterIdLst>
  <p:sldIdLst>
    <p:sldId id="415" r:id="rId5"/>
    <p:sldId id="750" r:id="rId6"/>
    <p:sldId id="702" r:id="rId7"/>
    <p:sldId id="679" r:id="rId8"/>
    <p:sldId id="682" r:id="rId9"/>
    <p:sldId id="461" r:id="rId10"/>
    <p:sldId id="661" r:id="rId11"/>
    <p:sldId id="686" r:id="rId12"/>
    <p:sldId id="609" r:id="rId13"/>
    <p:sldId id="688" r:id="rId14"/>
    <p:sldId id="689" r:id="rId15"/>
    <p:sldId id="690" r:id="rId16"/>
    <p:sldId id="691" r:id="rId17"/>
    <p:sldId id="692" r:id="rId18"/>
    <p:sldId id="693" r:id="rId19"/>
    <p:sldId id="694" r:id="rId20"/>
    <p:sldId id="695" r:id="rId21"/>
    <p:sldId id="744" r:id="rId22"/>
    <p:sldId id="741" r:id="rId23"/>
    <p:sldId id="743" r:id="rId24"/>
    <p:sldId id="742" r:id="rId25"/>
    <p:sldId id="480" r:id="rId26"/>
    <p:sldId id="466" r:id="rId27"/>
    <p:sldId id="477" r:id="rId28"/>
    <p:sldId id="475" r:id="rId29"/>
    <p:sldId id="476" r:id="rId30"/>
    <p:sldId id="619" r:id="rId31"/>
    <p:sldId id="578" r:id="rId32"/>
    <p:sldId id="478" r:id="rId33"/>
    <p:sldId id="593" r:id="rId34"/>
    <p:sldId id="699" r:id="rId35"/>
    <p:sldId id="700" r:id="rId36"/>
    <p:sldId id="662" r:id="rId37"/>
    <p:sldId id="663" r:id="rId38"/>
    <p:sldId id="664" r:id="rId39"/>
    <p:sldId id="665" r:id="rId40"/>
    <p:sldId id="696" r:id="rId41"/>
    <p:sldId id="505" r:id="rId42"/>
    <p:sldId id="582" r:id="rId43"/>
    <p:sldId id="570" r:id="rId44"/>
    <p:sldId id="708" r:id="rId45"/>
    <p:sldId id="500" r:id="rId46"/>
    <p:sldId id="502" r:id="rId47"/>
    <p:sldId id="504" r:id="rId48"/>
    <p:sldId id="579" r:id="rId49"/>
    <p:sldId id="574" r:id="rId50"/>
    <p:sldId id="583" r:id="rId51"/>
    <p:sldId id="469" r:id="rId52"/>
    <p:sldId id="580" r:id="rId53"/>
    <p:sldId id="577" r:id="rId54"/>
    <p:sldId id="586" r:id="rId55"/>
    <p:sldId id="587" r:id="rId56"/>
    <p:sldId id="585" r:id="rId57"/>
    <p:sldId id="484" r:id="rId58"/>
    <p:sldId id="667" r:id="rId59"/>
    <p:sldId id="588" r:id="rId60"/>
    <p:sldId id="681" r:id="rId61"/>
    <p:sldId id="735" r:id="rId62"/>
    <p:sldId id="727" r:id="rId63"/>
    <p:sldId id="709" r:id="rId64"/>
    <p:sldId id="710" r:id="rId65"/>
    <p:sldId id="711" r:id="rId66"/>
    <p:sldId id="713" r:id="rId67"/>
    <p:sldId id="714" r:id="rId68"/>
    <p:sldId id="715" r:id="rId69"/>
    <p:sldId id="716" r:id="rId70"/>
    <p:sldId id="717" r:id="rId71"/>
    <p:sldId id="718" r:id="rId72"/>
    <p:sldId id="719" r:id="rId73"/>
    <p:sldId id="720" r:id="rId74"/>
    <p:sldId id="721" r:id="rId75"/>
    <p:sldId id="751" r:id="rId76"/>
    <p:sldId id="732" r:id="rId77"/>
    <p:sldId id="736" r:id="rId78"/>
    <p:sldId id="737" r:id="rId79"/>
    <p:sldId id="470" r:id="rId80"/>
    <p:sldId id="471" r:id="rId81"/>
    <p:sldId id="589" r:id="rId82"/>
    <p:sldId id="473" r:id="rId83"/>
    <p:sldId id="490" r:id="rId84"/>
    <p:sldId id="491" r:id="rId85"/>
    <p:sldId id="590" r:id="rId86"/>
    <p:sldId id="508" r:id="rId87"/>
    <p:sldId id="509" r:id="rId88"/>
    <p:sldId id="510" r:id="rId89"/>
    <p:sldId id="511" r:id="rId90"/>
    <p:sldId id="552" r:id="rId91"/>
    <p:sldId id="516" r:id="rId92"/>
    <p:sldId id="524" r:id="rId93"/>
    <p:sldId id="517" r:id="rId94"/>
    <p:sldId id="519" r:id="rId95"/>
    <p:sldId id="520" r:id="rId96"/>
    <p:sldId id="523" r:id="rId97"/>
    <p:sldId id="672" r:id="rId98"/>
    <p:sldId id="564" r:id="rId99"/>
    <p:sldId id="565" r:id="rId100"/>
    <p:sldId id="566" r:id="rId101"/>
    <p:sldId id="567" r:id="rId102"/>
    <p:sldId id="642" r:id="rId103"/>
    <p:sldId id="738" r:id="rId104"/>
    <p:sldId id="568" r:id="rId105"/>
    <p:sldId id="522" r:id="rId106"/>
    <p:sldId id="669" r:id="rId107"/>
    <p:sldId id="674" r:id="rId108"/>
    <p:sldId id="540" r:id="rId109"/>
    <p:sldId id="676" r:id="rId110"/>
    <p:sldId id="546" r:id="rId111"/>
    <p:sldId id="555" r:id="rId112"/>
    <p:sldId id="542" r:id="rId113"/>
    <p:sldId id="543" r:id="rId114"/>
    <p:sldId id="544" r:id="rId115"/>
    <p:sldId id="545" r:id="rId116"/>
    <p:sldId id="547" r:id="rId117"/>
    <p:sldId id="644" r:id="rId118"/>
    <p:sldId id="548" r:id="rId119"/>
    <p:sldId id="677" r:id="rId120"/>
    <p:sldId id="697" r:id="rId121"/>
    <p:sldId id="745" r:id="rId122"/>
    <p:sldId id="647" r:id="rId123"/>
    <p:sldId id="707" r:id="rId124"/>
    <p:sldId id="703" r:id="rId125"/>
    <p:sldId id="704" r:id="rId126"/>
    <p:sldId id="705" r:id="rId127"/>
    <p:sldId id="740" r:id="rId128"/>
    <p:sldId id="712" r:id="rId129"/>
    <p:sldId id="645" r:id="rId13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F7E416-11F2-46C8-89F0-0B7803126935}">
          <p14:sldIdLst>
            <p14:sldId id="415"/>
            <p14:sldId id="750"/>
            <p14:sldId id="702"/>
            <p14:sldId id="679"/>
            <p14:sldId id="682"/>
            <p14:sldId id="461"/>
            <p14:sldId id="661"/>
            <p14:sldId id="686"/>
            <p14:sldId id="609"/>
            <p14:sldId id="688"/>
            <p14:sldId id="689"/>
            <p14:sldId id="690"/>
            <p14:sldId id="691"/>
            <p14:sldId id="692"/>
            <p14:sldId id="693"/>
            <p14:sldId id="694"/>
            <p14:sldId id="695"/>
            <p14:sldId id="744"/>
            <p14:sldId id="741"/>
            <p14:sldId id="743"/>
            <p14:sldId id="742"/>
            <p14:sldId id="480"/>
            <p14:sldId id="466"/>
            <p14:sldId id="477"/>
            <p14:sldId id="475"/>
            <p14:sldId id="476"/>
            <p14:sldId id="619"/>
            <p14:sldId id="578"/>
            <p14:sldId id="478"/>
            <p14:sldId id="593"/>
            <p14:sldId id="699"/>
            <p14:sldId id="700"/>
            <p14:sldId id="662"/>
            <p14:sldId id="663"/>
            <p14:sldId id="664"/>
            <p14:sldId id="665"/>
            <p14:sldId id="696"/>
            <p14:sldId id="505"/>
            <p14:sldId id="582"/>
            <p14:sldId id="570"/>
            <p14:sldId id="708"/>
            <p14:sldId id="500"/>
            <p14:sldId id="502"/>
            <p14:sldId id="504"/>
            <p14:sldId id="579"/>
            <p14:sldId id="574"/>
            <p14:sldId id="583"/>
            <p14:sldId id="469"/>
            <p14:sldId id="580"/>
            <p14:sldId id="577"/>
            <p14:sldId id="586"/>
            <p14:sldId id="587"/>
            <p14:sldId id="585"/>
            <p14:sldId id="484"/>
            <p14:sldId id="667"/>
            <p14:sldId id="588"/>
            <p14:sldId id="681"/>
            <p14:sldId id="735"/>
            <p14:sldId id="727"/>
            <p14:sldId id="709"/>
            <p14:sldId id="710"/>
            <p14:sldId id="711"/>
            <p14:sldId id="713"/>
            <p14:sldId id="714"/>
            <p14:sldId id="715"/>
            <p14:sldId id="716"/>
            <p14:sldId id="717"/>
            <p14:sldId id="718"/>
            <p14:sldId id="719"/>
            <p14:sldId id="720"/>
            <p14:sldId id="721"/>
            <p14:sldId id="751"/>
            <p14:sldId id="732"/>
            <p14:sldId id="736"/>
            <p14:sldId id="737"/>
            <p14:sldId id="470"/>
            <p14:sldId id="471"/>
            <p14:sldId id="589"/>
            <p14:sldId id="473"/>
            <p14:sldId id="490"/>
            <p14:sldId id="491"/>
            <p14:sldId id="590"/>
            <p14:sldId id="508"/>
            <p14:sldId id="509"/>
            <p14:sldId id="510"/>
            <p14:sldId id="511"/>
            <p14:sldId id="552"/>
            <p14:sldId id="516"/>
            <p14:sldId id="524"/>
            <p14:sldId id="517"/>
            <p14:sldId id="519"/>
            <p14:sldId id="520"/>
            <p14:sldId id="523"/>
            <p14:sldId id="672"/>
            <p14:sldId id="564"/>
            <p14:sldId id="565"/>
            <p14:sldId id="566"/>
            <p14:sldId id="567"/>
            <p14:sldId id="642"/>
            <p14:sldId id="738"/>
            <p14:sldId id="568"/>
            <p14:sldId id="522"/>
            <p14:sldId id="669"/>
            <p14:sldId id="674"/>
            <p14:sldId id="540"/>
            <p14:sldId id="676"/>
            <p14:sldId id="546"/>
            <p14:sldId id="555"/>
            <p14:sldId id="542"/>
            <p14:sldId id="543"/>
            <p14:sldId id="544"/>
            <p14:sldId id="545"/>
            <p14:sldId id="547"/>
            <p14:sldId id="644"/>
            <p14:sldId id="548"/>
            <p14:sldId id="677"/>
            <p14:sldId id="697"/>
            <p14:sldId id="745"/>
            <p14:sldId id="647"/>
            <p14:sldId id="707"/>
            <p14:sldId id="703"/>
            <p14:sldId id="704"/>
            <p14:sldId id="705"/>
            <p14:sldId id="740"/>
            <p14:sldId id="712"/>
            <p14:sldId id="6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EAEAEA"/>
    <a:srgbClr val="505050"/>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A8CFB-4D56-4E1E-930B-49205C0EE80E}" v="26" dt="2020-06-11T17:12:07.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6" autoAdjust="0"/>
    <p:restoredTop sz="89130" autoAdjust="0"/>
  </p:normalViewPr>
  <p:slideViewPr>
    <p:cSldViewPr snapToGrid="0">
      <p:cViewPr varScale="1">
        <p:scale>
          <a:sx n="100" d="100"/>
          <a:sy n="100" d="100"/>
        </p:scale>
        <p:origin x="72" y="84"/>
      </p:cViewPr>
      <p:guideLst/>
    </p:cSldViewPr>
  </p:slideViewPr>
  <p:notesTextViewPr>
    <p:cViewPr>
      <p:scale>
        <a:sx n="3" d="2"/>
        <a:sy n="3" d="2"/>
      </p:scale>
      <p:origin x="0" y="0"/>
    </p:cViewPr>
  </p:notesTextViewPr>
  <p:sorterViewPr>
    <p:cViewPr>
      <p:scale>
        <a:sx n="102" d="100"/>
        <a:sy n="102" d="100"/>
      </p:scale>
      <p:origin x="0" y="-46728"/>
    </p:cViewPr>
  </p:sorterViewPr>
  <p:notesViewPr>
    <p:cSldViewPr snapToGrid="0">
      <p:cViewPr varScale="1">
        <p:scale>
          <a:sx n="82" d="100"/>
          <a:sy n="82" d="100"/>
        </p:scale>
        <p:origin x="383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170583" cy="482028"/>
          </a:xfrm>
          <a:prstGeom prst="rect">
            <a:avLst/>
          </a:prstGeom>
        </p:spPr>
        <p:txBody>
          <a:bodyPr vert="horz" lIns="94837" tIns="47418" rIns="94837" bIns="47418" rtlCol="0"/>
          <a:lstStyle>
            <a:lvl1pPr algn="l">
              <a:defRPr sz="1200"/>
            </a:lvl1pPr>
          </a:lstStyle>
          <a:p>
            <a:endParaRPr lang="en-US" dirty="0"/>
          </a:p>
        </p:txBody>
      </p:sp>
      <p:sp>
        <p:nvSpPr>
          <p:cNvPr id="3" name="Date Placeholder 2"/>
          <p:cNvSpPr>
            <a:spLocks noGrp="1"/>
          </p:cNvSpPr>
          <p:nvPr>
            <p:ph type="dt" sz="quarter" idx="1"/>
          </p:nvPr>
        </p:nvSpPr>
        <p:spPr>
          <a:xfrm>
            <a:off x="4142963" y="0"/>
            <a:ext cx="3170583" cy="482028"/>
          </a:xfrm>
          <a:prstGeom prst="rect">
            <a:avLst/>
          </a:prstGeom>
        </p:spPr>
        <p:txBody>
          <a:bodyPr vert="horz" lIns="94837" tIns="47418" rIns="94837" bIns="47418" rtlCol="0"/>
          <a:lstStyle>
            <a:lvl1pPr algn="r">
              <a:defRPr sz="1200"/>
            </a:lvl1pPr>
          </a:lstStyle>
          <a:p>
            <a:fld id="{BF84AC64-7269-4508-967D-1601EF61931B}" type="datetimeFigureOut">
              <a:rPr lang="en-US" smtClean="0"/>
              <a:t>6/11/2020</a:t>
            </a:fld>
            <a:endParaRPr lang="en-US" dirty="0"/>
          </a:p>
        </p:txBody>
      </p:sp>
      <p:sp>
        <p:nvSpPr>
          <p:cNvPr id="5" name="Slide Number Placeholder 4"/>
          <p:cNvSpPr>
            <a:spLocks noGrp="1"/>
          </p:cNvSpPr>
          <p:nvPr>
            <p:ph type="sldNum" sz="quarter" idx="3"/>
          </p:nvPr>
        </p:nvSpPr>
        <p:spPr>
          <a:xfrm>
            <a:off x="4142963" y="8878158"/>
            <a:ext cx="3170583" cy="482028"/>
          </a:xfrm>
          <a:prstGeom prst="rect">
            <a:avLst/>
          </a:prstGeom>
        </p:spPr>
        <p:txBody>
          <a:bodyPr vert="horz" lIns="94837" tIns="47418" rIns="94837" bIns="47418"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1727"/>
          </a:xfrm>
          <a:prstGeom prst="rect">
            <a:avLst/>
          </a:prstGeom>
        </p:spPr>
        <p:txBody>
          <a:bodyPr vert="horz" lIns="96638" tIns="48320" rIns="96638" bIns="483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8" tIns="48320" rIns="96638" bIns="48320" rtlCol="0" anchor="ctr"/>
          <a:lstStyle/>
          <a:p>
            <a:endParaRPr lang="en-US" dirty="0"/>
          </a:p>
        </p:txBody>
      </p:sp>
      <p:sp>
        <p:nvSpPr>
          <p:cNvPr id="5" name="Notes Placeholder 4"/>
          <p:cNvSpPr>
            <a:spLocks noGrp="1"/>
          </p:cNvSpPr>
          <p:nvPr>
            <p:ph type="body" sz="quarter" idx="3"/>
          </p:nvPr>
        </p:nvSpPr>
        <p:spPr>
          <a:xfrm>
            <a:off x="731521" y="4620580"/>
            <a:ext cx="5852160" cy="3780473"/>
          </a:xfrm>
          <a:prstGeom prst="rect">
            <a:avLst/>
          </a:prstGeom>
        </p:spPr>
        <p:txBody>
          <a:bodyPr vert="horz" lIns="96638" tIns="48320" rIns="96638"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38" tIns="48320" rIns="96638" bIns="48320" rtlCol="0" anchor="b"/>
          <a:lstStyle>
            <a:lvl1pPr algn="l">
              <a:defRPr sz="1200"/>
            </a:lvl1pPr>
          </a:lstStyle>
          <a:p>
            <a:r>
              <a:rPr lang="en-US" dirty="0"/>
              <a:t>Version:March_2017</a:t>
            </a:r>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38" tIns="48320" rIns="96638" bIns="48320"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sdn.microsoft.com/en-us/library/dn393915.asp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Purpose of this presentation: </a:t>
            </a:r>
            <a:r>
              <a:rPr lang="en-US" baseline="0" dirty="0"/>
              <a:t>Power BI Modelling </a:t>
            </a:r>
          </a:p>
          <a:p>
            <a:r>
              <a:rPr lang="en-US" b="1" dirty="0"/>
              <a:t>Target audience:</a:t>
            </a:r>
            <a:r>
              <a:rPr lang="en-US" b="1" baseline="0" dirty="0"/>
              <a:t> </a:t>
            </a:r>
            <a:r>
              <a:rPr lang="en-US" baseline="0" dirty="0"/>
              <a:t>Analysts, Report Builders</a:t>
            </a:r>
          </a:p>
          <a:p>
            <a:endParaRPr lang="en-US" dirty="0"/>
          </a:p>
        </p:txBody>
      </p:sp>
    </p:spTree>
    <p:extLst>
      <p:ext uri="{BB962C8B-B14F-4D97-AF65-F5344CB8AC3E}">
        <p14:creationId xmlns:p14="http://schemas.microsoft.com/office/powerpoint/2010/main" val="2170848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n w="0"/>
              </a:rPr>
              <a:t>This slide builds automatically.  </a:t>
            </a:r>
          </a:p>
          <a:p>
            <a:r>
              <a:rPr lang="en-US" sz="1200" dirty="0">
                <a:ln w="0"/>
              </a:rPr>
              <a:t>Depicts the data flow for Power BI Desktop along with what is in a PBIX file.</a:t>
            </a:r>
          </a:p>
          <a:p>
            <a:r>
              <a:rPr lang="en-US" sz="1200" dirty="0">
                <a:ln w="0"/>
              </a:rPr>
              <a:t>Note all the data sources that can be pulled into Query Editor.</a:t>
            </a:r>
          </a:p>
          <a:p>
            <a:r>
              <a:rPr lang="en-US" sz="1200" dirty="0">
                <a:ln w="0"/>
              </a:rPr>
              <a:t>Not the different views (Report, Data, Relationships) once all of the data is pulled in.</a:t>
            </a:r>
          </a:p>
          <a:p>
            <a:endParaRPr lang="en-US" dirty="0"/>
          </a:p>
        </p:txBody>
      </p:sp>
    </p:spTree>
    <p:extLst>
      <p:ext uri="{BB962C8B-B14F-4D97-AF65-F5344CB8AC3E}">
        <p14:creationId xmlns:p14="http://schemas.microsoft.com/office/powerpoint/2010/main" val="4225866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68083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7062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results: users will need to create 3 measures to accomplish #1 and #2 :</a:t>
            </a:r>
          </a:p>
          <a:p>
            <a:r>
              <a:rPr lang="en-US" dirty="0"/>
              <a:t>- Youth Units Sold = CALCULATE([Total Units Sold],FILTER(ProductDim,ProductDim[Segment]="Youth"))</a:t>
            </a:r>
          </a:p>
          <a:p>
            <a:r>
              <a:rPr lang="en-US" dirty="0"/>
              <a:t>- Accessory Units Sold = CALCULATE([Total Units Sold],FILTER(ProductDim,ProductDim[Segment]="Accessory"))</a:t>
            </a:r>
          </a:p>
          <a:p>
            <a:r>
              <a:rPr lang="en-US" dirty="0"/>
              <a:t>- Rest of Company Units Sold = CALCULATE([Total Units Sold],FILTER(ALL(ProductDim),AND(ProductDim[Segment]&lt;&gt;"Accessory",ProductDim[Segment]&lt;&gt;"Youth")))</a:t>
            </a:r>
          </a:p>
          <a:p>
            <a:r>
              <a:rPr lang="en-US" dirty="0"/>
              <a:t>The visuals are a simple table and fairly straightforward line chart (be sure to use Date from DateDim)</a:t>
            </a:r>
          </a:p>
          <a:p>
            <a:br>
              <a:rPr lang="en-US" dirty="0"/>
            </a:br>
            <a:endParaRPr lang="en-US" dirty="0"/>
          </a:p>
          <a:p>
            <a:r>
              <a:rPr lang="en-US" dirty="0"/>
              <a:t>For #3, users will need to create three measures :</a:t>
            </a:r>
          </a:p>
          <a:p>
            <a:r>
              <a:rPr lang="en-US" dirty="0"/>
              <a:t>Sales Amount M = SUMX(Sales, Sales[Units] * RELATED(ProductDim[Unit Price])) </a:t>
            </a:r>
          </a:p>
          <a:p>
            <a:r>
              <a:rPr lang="en-US" dirty="0"/>
              <a:t>COGS M = SUMX(Sales, Sales[Units] * RELATED(ProductDim[Unit Cost])) </a:t>
            </a:r>
          </a:p>
          <a:p>
            <a:r>
              <a:rPr lang="en-US" dirty="0"/>
              <a:t>Profit M = SUMX(Sales, Sales[Units] * (RELATED(ProductDim[Unit Price]) - RELATED(ProductDim[Unit Cost]))) </a:t>
            </a:r>
          </a:p>
          <a:p>
            <a:r>
              <a:rPr lang="en-US" dirty="0"/>
              <a:t>alternatively, Profit M = [Sales Amount M] - [COGS M]</a:t>
            </a:r>
          </a:p>
          <a:p>
            <a:r>
              <a:rPr lang="en-US" dirty="0"/>
              <a:t>alternatively, users could accomplish this via calculated columns but this is not preferred.</a:t>
            </a:r>
          </a:p>
        </p:txBody>
      </p:sp>
    </p:spTree>
    <p:extLst>
      <p:ext uri="{BB962C8B-B14F-4D97-AF65-F5344CB8AC3E}">
        <p14:creationId xmlns:p14="http://schemas.microsoft.com/office/powerpoint/2010/main" val="1737152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2483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042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2190390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a:t>
            </a:r>
            <a:r>
              <a:rPr lang="en-US" baseline="0" dirty="0"/>
              <a:t> Time Intelligence-YTD</a:t>
            </a:r>
          </a:p>
          <a:p>
            <a:r>
              <a:rPr lang="en-US" baseline="0" dirty="0"/>
              <a:t>Slides walk thru the logic – Follow the narrative of the next 5 slides</a:t>
            </a:r>
          </a:p>
          <a:p>
            <a:endParaRPr lang="en-US" baseline="0" dirty="0"/>
          </a:p>
          <a:p>
            <a:endParaRPr lang="en-US" dirty="0"/>
          </a:p>
        </p:txBody>
      </p:sp>
    </p:spTree>
    <p:extLst>
      <p:ext uri="{BB962C8B-B14F-4D97-AF65-F5344CB8AC3E}">
        <p14:creationId xmlns:p14="http://schemas.microsoft.com/office/powerpoint/2010/main" val="39575192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32916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6430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0141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The BY’s will be the dimensional attributes that we will use to describe the facts.</a:t>
            </a:r>
          </a:p>
          <a:p>
            <a:endParaRPr lang="en-US" dirty="0"/>
          </a:p>
        </p:txBody>
      </p:sp>
    </p:spTree>
    <p:extLst>
      <p:ext uri="{BB962C8B-B14F-4D97-AF65-F5344CB8AC3E}">
        <p14:creationId xmlns:p14="http://schemas.microsoft.com/office/powerpoint/2010/main" val="22381275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11718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91903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9778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calculations to discuss commonly used scenarios</a:t>
            </a:r>
          </a:p>
          <a:p>
            <a:r>
              <a:rPr lang="en-US" dirty="0"/>
              <a:t>Calculates</a:t>
            </a:r>
            <a:r>
              <a:rPr lang="en-US" baseline="0" dirty="0"/>
              <a:t> based on same day in prior month</a:t>
            </a:r>
          </a:p>
          <a:p>
            <a:endParaRPr lang="en-US" baseline="0" dirty="0"/>
          </a:p>
          <a:p>
            <a:r>
              <a:rPr lang="en-US" baseline="0" dirty="0" err="1"/>
              <a:t>MoM</a:t>
            </a:r>
            <a:r>
              <a:rPr lang="en-US" baseline="0" dirty="0"/>
              <a:t> – Month over Month</a:t>
            </a:r>
            <a:endParaRPr lang="en-US" dirty="0"/>
          </a:p>
        </p:txBody>
      </p:sp>
    </p:spTree>
    <p:extLst>
      <p:ext uri="{BB962C8B-B14F-4D97-AF65-F5344CB8AC3E}">
        <p14:creationId xmlns:p14="http://schemas.microsoft.com/office/powerpoint/2010/main" val="10081586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60996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40885429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7888"/>
            <a:ext cx="4202113" cy="23637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a:t>
            </a:r>
            <a:r>
              <a:rPr lang="en-US" baseline="0" dirty="0"/>
              <a:t> Support Resources for Microsoft</a:t>
            </a:r>
            <a:endParaRPr lang="en-US" dirty="0"/>
          </a:p>
          <a:p>
            <a:endParaRPr lang="en-US" dirty="0"/>
          </a:p>
        </p:txBody>
      </p:sp>
    </p:spTree>
    <p:extLst>
      <p:ext uri="{BB962C8B-B14F-4D97-AF65-F5344CB8AC3E}">
        <p14:creationId xmlns:p14="http://schemas.microsoft.com/office/powerpoint/2010/main" val="11796958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 depth of data culture determines an organizations’ pace of digital transformation” – Ralph </a:t>
            </a:r>
            <a:r>
              <a:rPr lang="en-US" baseline="0" err="1"/>
              <a:t>Haupter</a:t>
            </a:r>
            <a:r>
              <a:rPr lang="en-US" baseline="0"/>
              <a:t>, President, Microsoft Asia [https://news.microsoft.com/apac/features/smarter-leadership-data-intelligence] </a:t>
            </a:r>
          </a:p>
          <a:p>
            <a:endParaRPr lang="en-US"/>
          </a:p>
          <a:p>
            <a:r>
              <a:rPr lang="en-US"/>
              <a:t>Your data is telling you a story. Does it tell you where to find upside or new markets for growth? It may tell you that your competitors are eating your lunch, but you don't know why. At Valorem, we believe there is only one choice - turn your data into a strategic asset! </a:t>
            </a:r>
            <a:r>
              <a:rPr lang="en-US" err="1"/>
              <a:t>Valorem's</a:t>
            </a:r>
            <a:r>
              <a:rPr lang="en-US"/>
              <a:t> Data Platform and Analytics modernization services enable you to connect the dots, forging an intelligent, agile enterprise that fosters innovation and competes on the global stage. Creating differentiated experiences for your employees and customers demands the ability to listen and incorporate new ideas into products and services at scale and speed. Our Digital Insights Expert Services will work with you to deliver powerful insights—anytime, anywhere. Businesses that succeed in today’s fast changing global economy will not only recognize their data as a strategic asset, but also understand how to make use of it. Our Digital Insights team approach is to:</a:t>
            </a:r>
          </a:p>
          <a:p>
            <a:pPr marL="176679" indent="-176679">
              <a:buFont typeface="Arial" panose="020B0604020202020204" pitchFamily="34" charset="0"/>
              <a:buChar char="•"/>
            </a:pPr>
            <a:r>
              <a:rPr lang="en-US"/>
              <a:t>Work backwards - start with the end goal in mind, focused on identifying business goals and deploying a modernized platform to meet those objectives</a:t>
            </a:r>
          </a:p>
          <a:p>
            <a:pPr marL="176679" indent="-176679">
              <a:buFont typeface="Arial" panose="020B0604020202020204" pitchFamily="34" charset="0"/>
              <a:buChar char="•"/>
            </a:pPr>
            <a:r>
              <a:rPr lang="en-US"/>
              <a:t>Make data available to all areas of the business and understand that it is an asset and should be used liberally yet judiciously throughout your organization</a:t>
            </a:r>
          </a:p>
          <a:p>
            <a:pPr marL="176679" indent="-176679">
              <a:buFont typeface="Arial" panose="020B0604020202020204" pitchFamily="34" charset="0"/>
              <a:buChar char="•"/>
            </a:pPr>
            <a:r>
              <a:rPr lang="en-US"/>
              <a:t>Couple data with the right tools – driving both predictive and prescriptive outcomes</a:t>
            </a:r>
          </a:p>
          <a:p>
            <a:r>
              <a:rPr lang="en-US"/>
              <a:t>Whether Machine Learning, Azure Analytics, AI, IoT, Data Science, or Modern Data Visualization, </a:t>
            </a:r>
            <a:r>
              <a:rPr lang="en-US" err="1"/>
              <a:t>Valorem's</a:t>
            </a:r>
            <a:r>
              <a:rPr lang="en-US"/>
              <a:t> team of experts can turn your data asset into Digital Insights.</a:t>
            </a:r>
          </a:p>
          <a:p>
            <a:endParaRPr lang="en-US" baseline="0"/>
          </a:p>
          <a:p>
            <a:r>
              <a:rPr lang="en-US"/>
              <a:t>At Valorem, we use data as a strategic asset to draw actionable insights, both reactively and proactively, to help our clients accelerate the speed of doing business. We are focused on decision making, accountability, user adoption, and governance, ensuring all data is defined and presented through the same lens as its intended audience will consume it. All team members are MCSE certified.</a:t>
            </a:r>
            <a:r>
              <a:rPr lang="en-US" baseline="0"/>
              <a:t> </a:t>
            </a:r>
            <a:r>
              <a:rPr lang="en-US"/>
              <a:t>1 of 12 partners who are members of both Microsoft’s Preferred BI Suppliers and their Red Carpet Program. Data &amp; Analytics truly is focused on empowering businesses to gain wisdom by leveraging Microsoft SQL Server and Azure capabilities around data movement, storage, intelligence, and visualization</a:t>
            </a:r>
          </a:p>
          <a:p>
            <a:pPr marL="176679" indent="-176679">
              <a:buFont typeface="Arial" panose="020B0604020202020204" pitchFamily="34" charset="0"/>
              <a:buChar char="•"/>
            </a:pPr>
            <a:r>
              <a:rPr lang="en-US"/>
              <a:t>MODERN DATA VISUALIZATION</a:t>
            </a:r>
          </a:p>
          <a:p>
            <a:pPr marL="176679" indent="-176679">
              <a:buFont typeface="Arial" panose="020B0604020202020204" pitchFamily="34" charset="0"/>
              <a:buChar char="•"/>
            </a:pPr>
            <a:r>
              <a:rPr lang="en-US"/>
              <a:t>CLOUD ANALYTICS</a:t>
            </a:r>
          </a:p>
          <a:p>
            <a:pPr marL="176679" indent="-176679">
              <a:buFont typeface="Arial" panose="020B0604020202020204" pitchFamily="34" charset="0"/>
              <a:buChar char="•"/>
            </a:pPr>
            <a:r>
              <a:rPr lang="en-US"/>
              <a:t>BIG DATA</a:t>
            </a:r>
          </a:p>
          <a:p>
            <a:pPr marL="176679" indent="-176679">
              <a:buFont typeface="Arial" panose="020B0604020202020204" pitchFamily="34" charset="0"/>
              <a:buChar char="•"/>
            </a:pPr>
            <a:r>
              <a:rPr lang="en-US"/>
              <a:t>DATA WAREHOUSING</a:t>
            </a:r>
          </a:p>
          <a:p>
            <a:pPr marL="176679" indent="-176679">
              <a:buFont typeface="Arial" panose="020B0604020202020204" pitchFamily="34" charset="0"/>
              <a:buChar char="•"/>
            </a:pPr>
            <a:r>
              <a:rPr lang="en-US"/>
              <a:t>BUSINESS INTELLIGENCE</a:t>
            </a:r>
          </a:p>
          <a:p>
            <a:endParaRPr lang="en-US"/>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817C04AB-C907-4985-AC85-1A7F961406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9427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0926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8615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Relationship is analogous to how an Excel VLOOKUP function brings two tables together</a:t>
            </a:r>
            <a:endParaRPr lang="en-US" sz="1200" dirty="0">
              <a:ln w="0"/>
              <a:effectLst>
                <a:outerShdw blurRad="38100" dist="19050" dir="2700000" algn="tl" rotWithShape="0">
                  <a:schemeClr val="dk1">
                    <a:alpha val="40000"/>
                  </a:schemeClr>
                </a:outerShdw>
              </a:effectLst>
            </a:endParaRPr>
          </a:p>
          <a:p>
            <a:endParaRPr lang="en-US" dirty="0"/>
          </a:p>
          <a:p>
            <a:r>
              <a:rPr lang="en-US" dirty="0"/>
              <a:t>Can observe which side is the many (*) and which is the one (1) - CARDINALITY</a:t>
            </a:r>
          </a:p>
          <a:p>
            <a:endParaRPr lang="en-US" dirty="0"/>
          </a:p>
          <a:p>
            <a:r>
              <a:rPr lang="en-US" dirty="0"/>
              <a:t>When you draw the relationship, Desktop</a:t>
            </a:r>
            <a:r>
              <a:rPr lang="en-US" baseline="0" dirty="0"/>
              <a:t> does several heuristic things</a:t>
            </a:r>
          </a:p>
          <a:p>
            <a:pPr marL="171450" indent="-171450">
              <a:buFont typeface="Arial" panose="020B0604020202020204" pitchFamily="34" charset="0"/>
              <a:buChar char="•"/>
            </a:pPr>
            <a:r>
              <a:rPr lang="en-US" baseline="0" dirty="0"/>
              <a:t>It checks that one side of the relationship is the “One”  and the other is the “Many”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Directions of Relationship</a:t>
            </a:r>
          </a:p>
          <a:p>
            <a:pPr marL="628650" lvl="1" indent="-171450">
              <a:buFont typeface="Arial" panose="020B0604020202020204" pitchFamily="34" charset="0"/>
              <a:buChar char="•"/>
            </a:pPr>
            <a:r>
              <a:rPr lang="en-US" baseline="0" dirty="0" err="1"/>
              <a:t>Uni</a:t>
            </a:r>
            <a:r>
              <a:rPr lang="en-US" baseline="0" dirty="0"/>
              <a:t>-directional are created by default and allows filters to get passed from attribute (dim) table to the Fact</a:t>
            </a:r>
          </a:p>
          <a:p>
            <a:pPr marL="628650" lvl="1" indent="-171450">
              <a:buFont typeface="Arial" panose="020B0604020202020204" pitchFamily="34" charset="0"/>
              <a:buChar char="•"/>
            </a:pPr>
            <a:r>
              <a:rPr lang="en-US" dirty="0"/>
              <a:t>Bi-Directional</a:t>
            </a:r>
            <a:r>
              <a:rPr lang="en-US" baseline="0" dirty="0"/>
              <a:t> relationship allow you to pass filters in both directions</a:t>
            </a:r>
          </a:p>
          <a:p>
            <a:pPr marL="1085850" lvl="2" indent="-171450">
              <a:buFont typeface="Arial" panose="020B0604020202020204" pitchFamily="34" charset="0"/>
              <a:buChar char="•"/>
            </a:pPr>
            <a:r>
              <a:rPr lang="en-US" baseline="0" dirty="0"/>
              <a:t>This is different than Many to Many</a:t>
            </a:r>
          </a:p>
          <a:p>
            <a:pPr marL="1085850" lvl="2" indent="-171450">
              <a:buFont typeface="Arial" panose="020B0604020202020204" pitchFamily="34" charset="0"/>
              <a:buChar char="•"/>
            </a:pPr>
            <a:r>
              <a:rPr lang="en-US" baseline="0" dirty="0"/>
              <a:t>There is a significant performance penalty for Bi-Directional filtering</a:t>
            </a:r>
            <a:endParaRPr lang="en-US" dirty="0"/>
          </a:p>
          <a:p>
            <a:endParaRPr lang="en-US" dirty="0"/>
          </a:p>
        </p:txBody>
      </p:sp>
    </p:spTree>
    <p:extLst>
      <p:ext uri="{BB962C8B-B14F-4D97-AF65-F5344CB8AC3E}">
        <p14:creationId xmlns:p14="http://schemas.microsoft.com/office/powerpoint/2010/main" val="42859425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683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6440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7662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2488203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Within one Filter argument</a:t>
            </a:r>
            <a:r>
              <a:rPr lang="en-US" baseline="0" dirty="0"/>
              <a:t>, you can use the double pipe “||” to “or” conditions together.  See the Example in YTD Revenue.</a:t>
            </a:r>
          </a:p>
          <a:p>
            <a:endParaRPr lang="en-US" dirty="0"/>
          </a:p>
        </p:txBody>
      </p:sp>
    </p:spTree>
    <p:extLst>
      <p:ext uri="{BB962C8B-B14F-4D97-AF65-F5344CB8AC3E}">
        <p14:creationId xmlns:p14="http://schemas.microsoft.com/office/powerpoint/2010/main" val="30956421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Combines multiple concepts we have been talking about </a:t>
            </a:r>
          </a:p>
          <a:p>
            <a:endParaRPr lang="en-US" dirty="0"/>
          </a:p>
          <a:p>
            <a:r>
              <a:rPr lang="en-US" dirty="0"/>
              <a:t>This is an alternative to </a:t>
            </a:r>
            <a:r>
              <a:rPr lang="en-US" dirty="0" err="1"/>
              <a:t>RankX</a:t>
            </a:r>
            <a:r>
              <a:rPr lang="en-US" dirty="0"/>
              <a:t>  (if they have</a:t>
            </a:r>
            <a:r>
              <a:rPr lang="en-US" baseline="0" dirty="0"/>
              <a:t> same sales, they will have same rank)</a:t>
            </a:r>
          </a:p>
          <a:p>
            <a:endParaRPr lang="en-US" baseline="0" dirty="0"/>
          </a:p>
          <a:p>
            <a:pPr marL="228600" indent="-228600">
              <a:buAutoNum type="arabicParenR"/>
            </a:pPr>
            <a:r>
              <a:rPr lang="en-US" baseline="0" dirty="0"/>
              <a:t>Nesting the row Context with an iterator</a:t>
            </a:r>
          </a:p>
          <a:p>
            <a:pPr marL="228600" indent="-228600">
              <a:buAutoNum type="arabicParenR"/>
            </a:pPr>
            <a:r>
              <a:rPr lang="en-US" baseline="0" dirty="0"/>
              <a:t>Avoiding the EARLIER syntax</a:t>
            </a:r>
          </a:p>
          <a:p>
            <a:pPr marL="228600" indent="-228600">
              <a:buAutoNum type="arabicParenR"/>
            </a:pPr>
            <a:r>
              <a:rPr lang="en-US" baseline="0" dirty="0"/>
              <a:t>This is a “Lazy” calculation – performs the calculation one time and is used by the SUMX</a:t>
            </a:r>
          </a:p>
          <a:p>
            <a:endParaRPr lang="en-US" baseline="0" dirty="0"/>
          </a:p>
        </p:txBody>
      </p:sp>
    </p:spTree>
    <p:extLst>
      <p:ext uri="{BB962C8B-B14F-4D97-AF65-F5344CB8AC3E}">
        <p14:creationId xmlns:p14="http://schemas.microsoft.com/office/powerpoint/2010/main" val="835233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9700" y="379413"/>
            <a:ext cx="4341813" cy="2441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7083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to Excel with many V-Lookups</a:t>
            </a:r>
          </a:p>
          <a:p>
            <a:pPr marL="171450" indent="-171450">
              <a:buFont typeface="Arial" panose="020B0604020202020204" pitchFamily="34" charset="0"/>
              <a:buChar char="•"/>
            </a:pPr>
            <a:r>
              <a:rPr lang="en-US" baseline="0" dirty="0"/>
              <a:t>Denormalized are flattened versions where all attributes are copied into the same table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This is a requirement of a certain “T” competitor – and a major differentiator in the market</a:t>
            </a:r>
            <a:endParaRPr lang="en-US" dirty="0"/>
          </a:p>
          <a:p>
            <a:endParaRPr lang="en-US" dirty="0"/>
          </a:p>
        </p:txBody>
      </p:sp>
    </p:spTree>
    <p:extLst>
      <p:ext uri="{BB962C8B-B14F-4D97-AF65-F5344CB8AC3E}">
        <p14:creationId xmlns:p14="http://schemas.microsoft.com/office/powerpoint/2010/main" val="3057352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By extracting the repeated attributes to dimension tables, you are lowering the amount of memory required by the data model.</a:t>
            </a:r>
          </a:p>
          <a:p>
            <a:endParaRPr lang="en-US" dirty="0"/>
          </a:p>
          <a:p>
            <a:endParaRPr lang="en-US" dirty="0"/>
          </a:p>
        </p:txBody>
      </p:sp>
    </p:spTree>
    <p:extLst>
      <p:ext uri="{BB962C8B-B14F-4D97-AF65-F5344CB8AC3E}">
        <p14:creationId xmlns:p14="http://schemas.microsoft.com/office/powerpoint/2010/main" val="1405893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“Snowflaking” off tables can be very beneficial when your dimensions have several repeating attributes that can be extracted to their own table. </a:t>
            </a:r>
          </a:p>
          <a:p>
            <a:endParaRPr lang="en-US" dirty="0"/>
          </a:p>
          <a:p>
            <a:r>
              <a:rPr lang="en-US" dirty="0"/>
              <a:t>A zip code is associated</a:t>
            </a:r>
            <a:r>
              <a:rPr lang="en-US" baseline="0" dirty="0"/>
              <a:t> with multiple attributes</a:t>
            </a:r>
          </a:p>
          <a:p>
            <a:r>
              <a:rPr lang="en-US" baseline="0" dirty="0"/>
              <a:t>Talk about your own zip code and the richness associated with that particular zip</a:t>
            </a:r>
          </a:p>
          <a:p>
            <a:endParaRPr lang="en-US" dirty="0"/>
          </a:p>
        </p:txBody>
      </p:sp>
    </p:spTree>
    <p:extLst>
      <p:ext uri="{BB962C8B-B14F-4D97-AF65-F5344CB8AC3E}">
        <p14:creationId xmlns:p14="http://schemas.microsoft.com/office/powerpoint/2010/main" val="2850817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Keep in mind, your measures (calculations) should be placed on a fact table, but it really does not matter which one.  The key is that measures should not be placed on dimension tables.  </a:t>
            </a:r>
            <a:br>
              <a:rPr lang="en-US" sz="1200" dirty="0">
                <a:ln w="0"/>
              </a:rPr>
            </a:br>
            <a:endParaRPr lang="en-US" sz="1200" dirty="0">
              <a:ln w="0"/>
            </a:endParaRPr>
          </a:p>
          <a:p>
            <a:r>
              <a:rPr lang="en-US" sz="1200" dirty="0">
                <a:ln w="0"/>
              </a:rPr>
              <a:t>When you have a fact at the Month grain, like budget, you can create a calculated column which holds the first (or last) day of the month to use in creating the relationship.</a:t>
            </a:r>
          </a:p>
        </p:txBody>
      </p:sp>
    </p:spTree>
    <p:extLst>
      <p:ext uri="{BB962C8B-B14F-4D97-AF65-F5344CB8AC3E}">
        <p14:creationId xmlns:p14="http://schemas.microsoft.com/office/powerpoint/2010/main" val="343669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Demo the new ability to mass-edit columns</a:t>
            </a:r>
            <a:r>
              <a:rPr lang="en-US" baseline="0" dirty="0"/>
              <a:t> in the model screen</a:t>
            </a:r>
          </a:p>
          <a:p>
            <a:pPr marL="171450" indent="-171450">
              <a:buFontTx/>
              <a:buChar char="-"/>
            </a:pPr>
            <a:r>
              <a:rPr lang="en-US" baseline="0" dirty="0"/>
              <a:t>Demo the new model breakout screen</a:t>
            </a:r>
          </a:p>
          <a:p>
            <a:pPr marL="171450" indent="-171450">
              <a:buFontTx/>
              <a:buChar char="-"/>
            </a:pPr>
            <a:r>
              <a:rPr lang="en-US" baseline="0" dirty="0"/>
              <a:t>Demo the display folder functionality</a:t>
            </a:r>
          </a:p>
          <a:p>
            <a:pPr marL="171450" indent="-171450">
              <a:buFontTx/>
              <a:buChar char="-"/>
            </a:pPr>
            <a:r>
              <a:rPr lang="en-US" baseline="0" dirty="0"/>
              <a:t>Demo the idea of a Measure table</a:t>
            </a:r>
            <a:endParaRPr lang="en-US" dirty="0"/>
          </a:p>
        </p:txBody>
      </p:sp>
    </p:spTree>
    <p:extLst>
      <p:ext uri="{BB962C8B-B14F-4D97-AF65-F5344CB8AC3E}">
        <p14:creationId xmlns:p14="http://schemas.microsoft.com/office/powerpoint/2010/main" val="2623892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Quick note with 2 pictures Black </a:t>
            </a:r>
            <a:r>
              <a:rPr lang="en-US" baseline="0" dirty="0" err="1"/>
              <a:t>Nav</a:t>
            </a:r>
            <a:r>
              <a:rPr lang="en-US" baseline="0" dirty="0"/>
              <a:t> bar that shows a live connect doesn’t have the relationship or the data tab</a:t>
            </a:r>
          </a:p>
          <a:p>
            <a:r>
              <a:rPr lang="en-US" baseline="0" dirty="0"/>
              <a:t>Direct Query doesn’t have the Relationship button</a:t>
            </a:r>
          </a:p>
        </p:txBody>
      </p:sp>
    </p:spTree>
    <p:extLst>
      <p:ext uri="{BB962C8B-B14F-4D97-AF65-F5344CB8AC3E}">
        <p14:creationId xmlns:p14="http://schemas.microsoft.com/office/powerpoint/2010/main" val="126073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993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75315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Combining </a:t>
            </a:r>
            <a:r>
              <a:rPr lang="en-US" sz="1200" kern="1200" dirty="0" err="1">
                <a:solidFill>
                  <a:schemeClr val="tx1"/>
                </a:solidFill>
                <a:effectLst/>
                <a:latin typeface="+mn-lt"/>
                <a:ea typeface="+mn-ea"/>
                <a:cs typeface="+mn-cs"/>
              </a:rPr>
              <a:t>DirectQuery</a:t>
            </a:r>
            <a:r>
              <a:rPr lang="en-US" sz="1200" kern="1200" dirty="0">
                <a:solidFill>
                  <a:schemeClr val="tx1"/>
                </a:solidFill>
                <a:effectLst/>
                <a:latin typeface="+mn-lt"/>
                <a:ea typeface="+mn-ea"/>
                <a:cs typeface="+mn-cs"/>
              </a:rPr>
              <a:t> and import in a single Power BI dataset is not supported at this 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worth mentioning that the product team recommends DQ mode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in situations where low latency is the driving factor. If you have a situation where import is resulting in too large of a dataset, you should consider optimizing the data you are pulling in to better take advantage of the tabular model’s in-memory columnar </a:t>
            </a:r>
            <a:r>
              <a:rPr lang="en-US" sz="1200" kern="1200" dirty="0" err="1">
                <a:solidFill>
                  <a:schemeClr val="tx1"/>
                </a:solidFill>
                <a:effectLst/>
                <a:latin typeface="+mn-lt"/>
                <a:ea typeface="+mn-ea"/>
                <a:cs typeface="+mn-cs"/>
              </a:rPr>
              <a:t>datastore</a:t>
            </a:r>
            <a:r>
              <a:rPr lang="en-US" sz="1200" kern="1200" dirty="0">
                <a:solidFill>
                  <a:schemeClr val="tx1"/>
                </a:solidFill>
                <a:effectLst/>
                <a:latin typeface="+mn-lt"/>
                <a:ea typeface="+mn-ea"/>
                <a:cs typeface="+mn-cs"/>
              </a:rPr>
              <a:t> that’s running in Power BI’s back end. </a:t>
            </a:r>
          </a:p>
          <a:p>
            <a:r>
              <a:rPr lang="en-US" sz="1200" kern="1200" dirty="0">
                <a:solidFill>
                  <a:schemeClr val="tx1"/>
                </a:solidFill>
                <a:effectLst/>
                <a:latin typeface="+mn-lt"/>
                <a:ea typeface="+mn-ea"/>
                <a:cs typeface="+mn-cs"/>
              </a:rPr>
              <a:t>A few things to consider: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Removing fields—best practice is that if it isn’t a field you’re reporting on, think very carefully about whether it needs to be included in the model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number of text fields with many unique values—see </a:t>
            </a:r>
            <a:r>
              <a:rPr lang="en-US" sz="1200" u="sng" kern="1200" dirty="0">
                <a:solidFill>
                  <a:schemeClr val="tx1"/>
                </a:solidFill>
                <a:effectLst/>
                <a:latin typeface="+mn-lt"/>
                <a:ea typeface="+mn-ea"/>
                <a:cs typeface="+mn-cs"/>
                <a:hlinkClick r:id="rId3"/>
              </a:rPr>
              <a:t>this whitepaper</a:t>
            </a:r>
            <a:r>
              <a:rPr lang="en-US" sz="1200" u="sng" kern="1200" dirty="0">
                <a:solidFill>
                  <a:schemeClr val="tx1"/>
                </a:solidFill>
                <a:effectLst/>
                <a:latin typeface="+mn-lt"/>
                <a:ea typeface="+mn-ea"/>
                <a:cs typeface="+mn-cs"/>
              </a:rPr>
              <a:t> (https://msdn.microsoft.com/en-us/library/dn393915.aspx) </a:t>
            </a:r>
            <a:r>
              <a:rPr lang="en-US" sz="1200" kern="1200" dirty="0">
                <a:solidFill>
                  <a:schemeClr val="tx1"/>
                </a:solidFill>
                <a:effectLst/>
                <a:latin typeface="+mn-lt"/>
                <a:ea typeface="+mn-ea"/>
                <a:cs typeface="+mn-cs"/>
              </a:rPr>
              <a:t> for more information on how tabular models compress data and what you can do to identify the worst offending fields and optimize compression or performance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date range of data being brought in—it is common to see business users want to bring in all historical data—it’s worth asking whether their business has fundamentally changed in the last X years where trends from before X years are not relevant</a:t>
            </a:r>
          </a:p>
          <a:p>
            <a:endParaRPr lang="en-US" baseline="0" dirty="0"/>
          </a:p>
        </p:txBody>
      </p:sp>
    </p:spTree>
    <p:extLst>
      <p:ext uri="{BB962C8B-B14F-4D97-AF65-F5344CB8AC3E}">
        <p14:creationId xmlns:p14="http://schemas.microsoft.com/office/powerpoint/2010/main" val="904550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4093987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Additional Notes. </a:t>
            </a:r>
          </a:p>
        </p:txBody>
      </p:sp>
    </p:spTree>
    <p:extLst>
      <p:ext uri="{BB962C8B-B14F-4D97-AF65-F5344CB8AC3E}">
        <p14:creationId xmlns:p14="http://schemas.microsoft.com/office/powerpoint/2010/main" val="3541601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Row is stored in</a:t>
            </a:r>
            <a:r>
              <a:rPr lang="en-US" baseline="0" dirty="0"/>
              <a:t> a separate “File”</a:t>
            </a:r>
          </a:p>
          <a:p>
            <a:endParaRPr lang="en-US" baseline="0" dirty="0"/>
          </a:p>
          <a:p>
            <a:r>
              <a:rPr lang="en-US" baseline="0" dirty="0"/>
              <a:t>How many files do I open to get the “total Sales”?</a:t>
            </a:r>
          </a:p>
          <a:p>
            <a:endParaRPr lang="en-US" baseline="0" dirty="0"/>
          </a:p>
          <a:p>
            <a:r>
              <a:rPr lang="en-US" baseline="0" dirty="0"/>
              <a:t>For ANALYTICAL - To get the total sales – it will only need to open ONE File</a:t>
            </a:r>
          </a:p>
          <a:p>
            <a:r>
              <a:rPr lang="en-US" baseline="0" dirty="0"/>
              <a:t>* Column based architecture is better for Analysis</a:t>
            </a:r>
            <a:endParaRPr lang="en-US" dirty="0"/>
          </a:p>
          <a:p>
            <a:endParaRPr lang="en-US" dirty="0"/>
          </a:p>
        </p:txBody>
      </p:sp>
    </p:spTree>
    <p:extLst>
      <p:ext uri="{BB962C8B-B14F-4D97-AF65-F5344CB8AC3E}">
        <p14:creationId xmlns:p14="http://schemas.microsoft.com/office/powerpoint/2010/main" val="2995661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tend to be</a:t>
            </a:r>
            <a:r>
              <a:rPr lang="en-US" baseline="0" dirty="0"/>
              <a:t> data “Hogs” -  which columns do you really need?</a:t>
            </a:r>
          </a:p>
          <a:p>
            <a:endParaRPr lang="en-US" baseline="0" dirty="0"/>
          </a:p>
          <a:p>
            <a:r>
              <a:rPr lang="en-US" baseline="0" dirty="0"/>
              <a:t>In a proper Star Schema, Dictionary Encoding would primary affect Dimension table, or text fields on Fact table (of which there should be few, if any).  </a:t>
            </a:r>
          </a:p>
          <a:p>
            <a:endParaRPr lang="en-US" dirty="0"/>
          </a:p>
        </p:txBody>
      </p:sp>
    </p:spTree>
    <p:extLst>
      <p:ext uri="{BB962C8B-B14F-4D97-AF65-F5344CB8AC3E}">
        <p14:creationId xmlns:p14="http://schemas.microsoft.com/office/powerpoint/2010/main" val="1201356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compression</a:t>
            </a:r>
            <a:r>
              <a:rPr lang="en-US" baseline="0" dirty="0"/>
              <a:t> technique which is used to compress black and white images.  The PowerBI team is using this same Run Length compression.  </a:t>
            </a:r>
          </a:p>
          <a:p>
            <a:endParaRPr lang="en-US" baseline="0" dirty="0"/>
          </a:p>
          <a:p>
            <a:r>
              <a:rPr lang="en-US" baseline="0" dirty="0"/>
              <a:t>If you have 10,00 TRUEs then 10,000 FALSEs, it will provide the best compression of the column</a:t>
            </a:r>
          </a:p>
          <a:p>
            <a:endParaRPr lang="en-US" baseline="0" dirty="0"/>
          </a:p>
          <a:p>
            <a:r>
              <a:rPr lang="en-US" baseline="0" dirty="0"/>
              <a:t>Memory compression and performance are directly related</a:t>
            </a:r>
          </a:p>
          <a:p>
            <a:endParaRPr lang="en-US" baseline="0" dirty="0"/>
          </a:p>
          <a:p>
            <a:r>
              <a:rPr lang="en-US" baseline="0" dirty="0"/>
              <a:t>Mention </a:t>
            </a:r>
            <a:r>
              <a:rPr lang="en-US" baseline="0" dirty="0" err="1"/>
              <a:t>Kaspers</a:t>
            </a:r>
            <a:r>
              <a:rPr lang="en-US" baseline="0" dirty="0"/>
              <a:t>’ calculation blog post to find out how your memory is used.  (Link in Post)</a:t>
            </a:r>
            <a:endParaRPr lang="en-US" dirty="0"/>
          </a:p>
          <a:p>
            <a:endParaRPr lang="en-US" dirty="0"/>
          </a:p>
        </p:txBody>
      </p:sp>
    </p:spTree>
    <p:extLst>
      <p:ext uri="{BB962C8B-B14F-4D97-AF65-F5344CB8AC3E}">
        <p14:creationId xmlns:p14="http://schemas.microsoft.com/office/powerpoint/2010/main" val="1873439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982107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t>Should</a:t>
            </a:r>
            <a:r>
              <a:rPr lang="en-US" sz="1100" b="1" i="1" baseline="0" dirty="0"/>
              <a:t> be 1 hour into the training at this point</a:t>
            </a:r>
            <a:endParaRPr lang="en-US" sz="1100" b="1" i="1" dirty="0"/>
          </a:p>
          <a:p>
            <a:r>
              <a:rPr lang="en-US" sz="1100" baseline="0" dirty="0"/>
              <a:t>In Power BI desktop connect to Raw Data Excel file that contains all data for the Power BI model. Pull Sales Fact , Geo and Date</a:t>
            </a:r>
          </a:p>
          <a:p>
            <a:endParaRPr lang="en-US" sz="1100" baseline="0" dirty="0"/>
          </a:p>
          <a:p>
            <a:pPr marL="232943" indent="-232943">
              <a:buFont typeface="Arial" panose="020B0604020202020204" pitchFamily="34" charset="0"/>
              <a:buAutoNum type="alphaLcPeriod"/>
            </a:pPr>
            <a:r>
              <a:rPr lang="en-US" sz="1100" baseline="0" dirty="0"/>
              <a:t>Show the Get data phase</a:t>
            </a:r>
          </a:p>
          <a:p>
            <a:pPr marL="232943" indent="-232943">
              <a:buFont typeface="Arial" panose="020B0604020202020204" pitchFamily="34" charset="0"/>
              <a:buAutoNum type="alphaLcPeriod"/>
            </a:pPr>
            <a:r>
              <a:rPr lang="en-US" sz="1100" baseline="0" dirty="0"/>
              <a:t>Show how if you do apply later and save just the “Query information” is saved</a:t>
            </a:r>
          </a:p>
          <a:p>
            <a:pPr marL="232943" indent="-232943">
              <a:buFont typeface="Arial" panose="020B0604020202020204" pitchFamily="34" charset="0"/>
              <a:buAutoNum type="alphaLcPeriod"/>
            </a:pPr>
            <a:r>
              <a:rPr lang="en-US" sz="1100" baseline="0" dirty="0"/>
              <a:t>If you apply data – Data transformation changes are saved  (All data is loaded, and most relationships are created)</a:t>
            </a:r>
          </a:p>
          <a:p>
            <a:pPr marL="232943" indent="-232943">
              <a:buFont typeface="Arial" panose="020B0604020202020204" pitchFamily="34" charset="0"/>
              <a:buAutoNum type="alphaLcPeriod"/>
            </a:pPr>
            <a:r>
              <a:rPr lang="en-US" sz="1100" baseline="0" dirty="0"/>
              <a:t>Add a relationship for the date column</a:t>
            </a:r>
          </a:p>
          <a:p>
            <a:pPr marL="232943" marR="0"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Show how you can add a calculated column and measure</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err="1"/>
              <a:t>Calc</a:t>
            </a:r>
            <a:r>
              <a:rPr lang="en-US" sz="1100" baseline="0" dirty="0"/>
              <a:t> Column on Product Dimension:  Price Band = IF(ProductDim[</a:t>
            </a:r>
            <a:r>
              <a:rPr lang="en-US" sz="1100" baseline="0" dirty="0" err="1"/>
              <a:t>UnitPrice</a:t>
            </a:r>
            <a:r>
              <a:rPr lang="en-US" sz="1100" baseline="0" dirty="0"/>
              <a:t>]&gt; 10, “High”, “Low”) – memory inefficient – less optionally compressed as is not sorted</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Measures:  Total Sales = Sum(</a:t>
            </a:r>
            <a:r>
              <a:rPr lang="en-US" sz="1100" baseline="0" dirty="0" err="1"/>
              <a:t>SalesFact</a:t>
            </a:r>
            <a:r>
              <a:rPr lang="en-US" sz="1100" baseline="0" dirty="0"/>
              <a:t>[Sales]) – </a:t>
            </a:r>
            <a:r>
              <a:rPr lang="en-US" sz="1100" i="1" baseline="0" dirty="0"/>
              <a:t>no result yet – as a measure is ONLY calculated when a visual is built</a:t>
            </a:r>
          </a:p>
          <a:p>
            <a:pPr marL="232943" indent="-232943">
              <a:buFont typeface="Arial" panose="020B0604020202020204" pitchFamily="34" charset="0"/>
              <a:buAutoNum type="alphaLcPeriod"/>
            </a:pPr>
            <a:r>
              <a:rPr lang="en-US" sz="1100" baseline="0" dirty="0"/>
              <a:t>Finally build a few visuals and show how the measures are evaluated during visual building phase –</a:t>
            </a:r>
            <a:r>
              <a:rPr lang="en-US" sz="1100" i="1" baseline="0" dirty="0"/>
              <a:t> you can start with a simple matrix to check values</a:t>
            </a:r>
          </a:p>
          <a:p>
            <a:pPr marL="232943" indent="-232943">
              <a:buFont typeface="Arial" panose="020B0604020202020204" pitchFamily="34" charset="0"/>
              <a:buAutoNum type="alphaLcPeriod"/>
            </a:pPr>
            <a:endParaRPr lang="en-US" sz="1100" i="1" baseline="0" dirty="0"/>
          </a:p>
          <a:p>
            <a:pPr marL="0" indent="0">
              <a:buFont typeface="Arial" panose="020B0604020202020204" pitchFamily="34" charset="0"/>
              <a:buNone/>
            </a:pPr>
            <a:r>
              <a:rPr lang="en-US" sz="1100" i="1" baseline="0" dirty="0"/>
              <a:t>Process Time Vs. Query Time</a:t>
            </a:r>
          </a:p>
          <a:p>
            <a:pPr marL="171450" indent="-171450">
              <a:buFont typeface="Arial" panose="020B0604020202020204" pitchFamily="34" charset="0"/>
              <a:buChar char="•"/>
            </a:pPr>
            <a:r>
              <a:rPr lang="en-US" sz="1100" i="1" baseline="0" dirty="0"/>
              <a:t>Time to take to process the model  (Process) includes all </a:t>
            </a:r>
            <a:r>
              <a:rPr lang="en-US" sz="1100" i="1" baseline="0" dirty="0" err="1"/>
              <a:t>calc</a:t>
            </a:r>
            <a:r>
              <a:rPr lang="en-US" sz="1100" i="1" baseline="0" dirty="0"/>
              <a:t> columns</a:t>
            </a:r>
          </a:p>
          <a:p>
            <a:pPr marL="171450" indent="-171450">
              <a:buFont typeface="Arial" panose="020B0604020202020204" pitchFamily="34" charset="0"/>
              <a:buChar char="•"/>
            </a:pPr>
            <a:r>
              <a:rPr lang="en-US" sz="1100" i="1" baseline="0" dirty="0"/>
              <a:t>Time to build a Visual (Query) includes measures</a:t>
            </a:r>
          </a:p>
        </p:txBody>
      </p:sp>
    </p:spTree>
    <p:extLst>
      <p:ext uri="{BB962C8B-B14F-4D97-AF65-F5344CB8AC3E}">
        <p14:creationId xmlns:p14="http://schemas.microsoft.com/office/powerpoint/2010/main" val="2181570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53229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choose to put your class files in a different folder than noted on the slide, update the path in the </a:t>
            </a:r>
            <a:r>
              <a:rPr lang="en-US" b="1" baseline="0" dirty="0" err="1"/>
              <a:t>FullPath</a:t>
            </a:r>
            <a:r>
              <a:rPr lang="en-US" baseline="0" dirty="0"/>
              <a:t> parameter.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657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Data Types are how data is stored, as opposed to Data Formats which are how data are displayed</a:t>
            </a:r>
          </a:p>
          <a:p>
            <a:r>
              <a:rPr lang="en-US" sz="900" dirty="0"/>
              <a:t>Discuss the difference between Fixed Decimal (Currency) and Decimal (which has floating decimal)</a:t>
            </a:r>
          </a:p>
          <a:p>
            <a:pPr marL="177818" indent="-177818">
              <a:buFont typeface="Arial" panose="020B0604020202020204" pitchFamily="34" charset="0"/>
              <a:buChar char="•"/>
            </a:pPr>
            <a:r>
              <a:rPr lang="en-US" sz="900" dirty="0"/>
              <a:t>Fixed Decimal is 19.4 – 19 places to left of decimal and 4 to the right, which allows for proper processing of pennies.  Best for Currency numbers.</a:t>
            </a:r>
          </a:p>
          <a:p>
            <a:pPr marL="177818" indent="-177818">
              <a:buFont typeface="Arial" panose="020B0604020202020204" pitchFamily="34" charset="0"/>
              <a:buChar char="•"/>
            </a:pPr>
            <a:r>
              <a:rPr lang="en-US" sz="900" dirty="0"/>
              <a:t>Decimal can be less efficient when the data has excessive precision</a:t>
            </a:r>
          </a:p>
          <a:p>
            <a:r>
              <a:rPr lang="en-US" sz="900" dirty="0"/>
              <a:t>Discuss splitting DateTime into Date and Time columns so that they compress better</a:t>
            </a:r>
          </a:p>
          <a:p>
            <a:r>
              <a:rPr lang="en-US" sz="900" dirty="0"/>
              <a:t>Fixed Decimal</a:t>
            </a:r>
            <a:r>
              <a:rPr lang="en-US" sz="900" baseline="0" dirty="0"/>
              <a:t> numbers – stored like whole number uses less memory than Decimal</a:t>
            </a:r>
          </a:p>
        </p:txBody>
      </p:sp>
    </p:spTree>
    <p:extLst>
      <p:ext uri="{BB962C8B-B14F-4D97-AF65-F5344CB8AC3E}">
        <p14:creationId xmlns:p14="http://schemas.microsoft.com/office/powerpoint/2010/main" val="2849461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t>Can approximate hierarchies in the drill path of a visual</a:t>
            </a:r>
          </a:p>
        </p:txBody>
      </p:sp>
    </p:spTree>
    <p:extLst>
      <p:ext uri="{BB962C8B-B14F-4D97-AF65-F5344CB8AC3E}">
        <p14:creationId xmlns:p14="http://schemas.microsoft.com/office/powerpoint/2010/main" val="4131041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sz="900" dirty="0"/>
              <a:t>Sort by Column was shown in DIAD, but it is important modeling</a:t>
            </a:r>
            <a:r>
              <a:rPr lang="en-US" sz="900" baseline="0" dirty="0"/>
              <a:t> concept to know.</a:t>
            </a:r>
          </a:p>
          <a:p>
            <a:pPr marL="177818" indent="-177818">
              <a:buFont typeface="Arial" panose="020B0604020202020204" pitchFamily="34" charset="0"/>
              <a:buChar char="•"/>
            </a:pPr>
            <a:r>
              <a:rPr lang="en-US" sz="900" baseline="0" dirty="0"/>
              <a:t>This is applied in the </a:t>
            </a:r>
            <a:r>
              <a:rPr lang="en-US" sz="900" b="1" baseline="0" dirty="0"/>
              <a:t>Data</a:t>
            </a:r>
            <a:r>
              <a:rPr lang="en-US" sz="900" baseline="0" dirty="0"/>
              <a:t> section of the model. </a:t>
            </a:r>
          </a:p>
          <a:p>
            <a:pPr marL="177818" indent="-177818">
              <a:buFont typeface="Arial" panose="020B0604020202020204" pitchFamily="34" charset="0"/>
              <a:buChar char="•"/>
            </a:pPr>
            <a:endParaRPr lang="en-US" sz="900" dirty="0"/>
          </a:p>
        </p:txBody>
      </p:sp>
    </p:spTree>
    <p:extLst>
      <p:ext uri="{BB962C8B-B14F-4D97-AF65-F5344CB8AC3E}">
        <p14:creationId xmlns:p14="http://schemas.microsoft.com/office/powerpoint/2010/main" val="55827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1" dirty="0"/>
              <a:t>The final relationship diagram can be viewed in the </a:t>
            </a:r>
            <a:r>
              <a:rPr lang="en-US" sz="1200" b="1" i="1" dirty="0"/>
              <a:t>Instructor Complete </a:t>
            </a:r>
            <a:r>
              <a:rPr lang="en-US" sz="1200" b="1" i="1" dirty="0" err="1"/>
              <a:t>Modeling.pbix</a:t>
            </a:r>
            <a:r>
              <a:rPr lang="en-US" sz="1200" b="1" i="1" dirty="0"/>
              <a:t> </a:t>
            </a:r>
            <a:r>
              <a:rPr lang="en-US" sz="1200" b="0" i="1" dirty="0"/>
              <a:t>file. </a:t>
            </a:r>
          </a:p>
        </p:txBody>
      </p:sp>
    </p:spTree>
    <p:extLst>
      <p:ext uri="{BB962C8B-B14F-4D97-AF65-F5344CB8AC3E}">
        <p14:creationId xmlns:p14="http://schemas.microsoft.com/office/powerpoint/2010/main" val="935937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1633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4128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0281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Let’s be real. </a:t>
            </a:r>
          </a:p>
          <a:p>
            <a:r>
              <a:rPr lang="en-US" sz="2400" dirty="0"/>
              <a:t> - DAX is easy to get started with (due to similarity to Excel)</a:t>
            </a:r>
          </a:p>
          <a:p>
            <a:r>
              <a:rPr lang="en-US" sz="2400" dirty="0"/>
              <a:t> - DAX mastery takes a lot of time to acquire</a:t>
            </a:r>
          </a:p>
          <a:p>
            <a:r>
              <a:rPr lang="en-US" sz="2400" dirty="0"/>
              <a:t>   - Subtle differences in DAX formulas can have profound results!</a:t>
            </a:r>
          </a:p>
          <a:p>
            <a:endParaRPr lang="en-US" sz="2400" dirty="0"/>
          </a:p>
        </p:txBody>
      </p:sp>
    </p:spTree>
    <p:extLst>
      <p:ext uri="{BB962C8B-B14F-4D97-AF65-F5344CB8AC3E}">
        <p14:creationId xmlns:p14="http://schemas.microsoft.com/office/powerpoint/2010/main" val="3152069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class</a:t>
            </a:r>
            <a:r>
              <a:rPr lang="en-US" baseline="0" dirty="0"/>
              <a:t> is 200 this is really a 100 level DAX class</a:t>
            </a:r>
          </a:p>
          <a:p>
            <a:endParaRPr lang="en-US" baseline="0" dirty="0"/>
          </a:p>
          <a:p>
            <a:r>
              <a:rPr lang="en-US" baseline="0" dirty="0"/>
              <a:t>DAX answers are not “one size fits all” – we are trying to help you find some hidden gems</a:t>
            </a:r>
            <a:endParaRPr lang="en-US" dirty="0"/>
          </a:p>
        </p:txBody>
      </p:sp>
    </p:spTree>
    <p:extLst>
      <p:ext uri="{BB962C8B-B14F-4D97-AF65-F5344CB8AC3E}">
        <p14:creationId xmlns:p14="http://schemas.microsoft.com/office/powerpoint/2010/main" val="1068830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Calculated Columns and Measures are both written in the DAX Language.</a:t>
            </a:r>
          </a:p>
          <a:p>
            <a:r>
              <a:rPr lang="en-US" dirty="0"/>
              <a:t>A Calculated Column is evaluated as a new column in the table in which it resides and will not change value until the underlying data is refreshed.  </a:t>
            </a:r>
          </a:p>
          <a:p>
            <a:endParaRPr lang="en-US" dirty="0"/>
          </a:p>
          <a:p>
            <a:r>
              <a:rPr lang="en-US" sz="1200" b="0" i="0" kern="1200" dirty="0">
                <a:solidFill>
                  <a:schemeClr val="tx1"/>
                </a:solidFill>
                <a:effectLst/>
                <a:latin typeface="+mn-lt"/>
                <a:ea typeface="+mn-ea"/>
                <a:cs typeface="+mn-cs"/>
              </a:rPr>
              <a:t>Measures are calculations which do not have a result until they are used in a visualization. They may use sums, averages, minimum or maximum values, counts, or more advanced calculations; and they change value in response to your interaction with your reports.</a:t>
            </a:r>
            <a:endParaRPr lang="en-US" dirty="0"/>
          </a:p>
        </p:txBody>
      </p:sp>
    </p:spTree>
    <p:extLst>
      <p:ext uri="{BB962C8B-B14F-4D97-AF65-F5344CB8AC3E}">
        <p14:creationId xmlns:p14="http://schemas.microsoft.com/office/powerpoint/2010/main" val="2798356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470437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Used</a:t>
            </a:r>
            <a:r>
              <a:rPr lang="en-US" baseline="0" dirty="0"/>
              <a:t> to add attributes that don’t exist in the source data </a:t>
            </a:r>
          </a:p>
          <a:p>
            <a:pPr marL="174708" indent="-174708">
              <a:buFont typeface="Arial" panose="020B0604020202020204" pitchFamily="34" charset="0"/>
              <a:buChar char="•"/>
            </a:pPr>
            <a:r>
              <a:rPr lang="en-US" baseline="0" dirty="0"/>
              <a:t>See this formula. This looks a lot like Excel</a:t>
            </a:r>
          </a:p>
          <a:p>
            <a:endParaRPr lang="en-US" baseline="0" dirty="0"/>
          </a:p>
          <a:p>
            <a:r>
              <a:rPr lang="en-US" b="1" u="sng" baseline="0" dirty="0"/>
              <a:t>Demo:</a:t>
            </a:r>
          </a:p>
          <a:p>
            <a:pPr marL="174708" indent="-174708">
              <a:buFont typeface="Arial" panose="020B0604020202020204" pitchFamily="34" charset="0"/>
              <a:buChar char="•"/>
            </a:pPr>
            <a:r>
              <a:rPr lang="en-US" b="0" u="none" baseline="0" dirty="0"/>
              <a:t>In Product Dim Table add the above formula from the Tab called “Calculated Column”</a:t>
            </a:r>
          </a:p>
        </p:txBody>
      </p:sp>
    </p:spTree>
    <p:extLst>
      <p:ext uri="{BB962C8B-B14F-4D97-AF65-F5344CB8AC3E}">
        <p14:creationId xmlns:p14="http://schemas.microsoft.com/office/powerpoint/2010/main" val="1562239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r>
              <a:rPr lang="en-US" baseline="0" dirty="0"/>
              <a:t>If a question comes up related to how to create a calculated column in ”M”, then do the following:</a:t>
            </a:r>
          </a:p>
          <a:p>
            <a:pPr marL="0" indent="0">
              <a:buFont typeface="+mj-lt"/>
              <a:buNone/>
            </a:pPr>
            <a:r>
              <a:rPr lang="en-US" baseline="0" dirty="0"/>
              <a:t>	Open Query editor and create a calculated column using this formula: </a:t>
            </a:r>
          </a:p>
          <a:p>
            <a:pPr marL="0" indent="0">
              <a:buFont typeface="+mj-lt"/>
              <a:buNone/>
            </a:pPr>
            <a:r>
              <a:rPr lang="en-US" baseline="0" dirty="0"/>
              <a:t>	 </a:t>
            </a:r>
            <a:r>
              <a:rPr lang="en-US" sz="1200" kern="1200" dirty="0">
                <a:solidFill>
                  <a:schemeClr val="tx1"/>
                </a:solidFill>
                <a:effectLst/>
                <a:latin typeface="+mn-lt"/>
                <a:ea typeface="+mn-ea"/>
                <a:cs typeface="+mn-cs"/>
              </a:rPr>
              <a:t>if [Unit Price] &lt;= 25 then "Low" else if [Unit Price] &lt;=50 then "Medium" else "High“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 is case sensitive and the if/then/else syntax is different than Excel/DAX</a:t>
            </a:r>
          </a:p>
          <a:p>
            <a:pPr marL="0" indent="0">
              <a:buFont typeface="+mj-lt"/>
              <a:buNone/>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1" u="sng" baseline="0" dirty="0"/>
              <a:t>Instructor Talking Point</a:t>
            </a:r>
            <a:r>
              <a:rPr lang="en-US" baseline="0" dirty="0"/>
              <a:t>, if needed:</a:t>
            </a:r>
          </a:p>
          <a:p>
            <a:pPr marL="171450" indent="-171450">
              <a:buFont typeface="Arial" panose="020B0604020202020204" pitchFamily="34" charset="0"/>
              <a:buChar char="•"/>
            </a:pPr>
            <a:r>
              <a:rPr lang="en-US" baseline="0" dirty="0"/>
              <a:t>Once the column comes in it becomes like any other column in Power BI Desktop file</a:t>
            </a:r>
          </a:p>
          <a:p>
            <a:pPr marL="685800" lvl="1" indent="-228600">
              <a:buFont typeface="Arial" panose="020B0604020202020204" pitchFamily="34" charset="0"/>
              <a:buChar char="•"/>
            </a:pPr>
            <a:r>
              <a:rPr lang="en-US" baseline="0" dirty="0"/>
              <a:t>The column is compressed</a:t>
            </a:r>
          </a:p>
          <a:p>
            <a:pPr marL="685800" lvl="1" indent="-228600">
              <a:buFont typeface="Arial" panose="020B0604020202020204" pitchFamily="34" charset="0"/>
              <a:buChar char="•"/>
            </a:pPr>
            <a:r>
              <a:rPr lang="en-US" baseline="0" dirty="0"/>
              <a:t>There is a secondary processing for Calculated Columns – Which makes process times slower</a:t>
            </a:r>
          </a:p>
        </p:txBody>
      </p:sp>
    </p:spTree>
    <p:extLst>
      <p:ext uri="{BB962C8B-B14F-4D97-AF65-F5344CB8AC3E}">
        <p14:creationId xmlns:p14="http://schemas.microsoft.com/office/powerpoint/2010/main" val="3039604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03673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Bring in the column.</a:t>
            </a:r>
            <a:r>
              <a:rPr lang="en-US" baseline="0" dirty="0"/>
              <a:t>  Let it resolve and then multiply</a:t>
            </a:r>
          </a:p>
          <a:p>
            <a:r>
              <a:rPr lang="en-US" b="1" u="sng" baseline="0" dirty="0"/>
              <a:t>Demo: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t>
            </a:r>
            <a:r>
              <a:rPr lang="en-US" b="1" baseline="0" dirty="0" err="1"/>
              <a:t>SalesFact</a:t>
            </a:r>
            <a:r>
              <a:rPr lang="en-US" b="1" baseline="0" dirty="0"/>
              <a:t> Table </a:t>
            </a:r>
            <a:r>
              <a:rPr lang="en-US" baseline="0" dirty="0"/>
              <a:t>write this formula: </a:t>
            </a:r>
            <a:r>
              <a:rPr lang="en-US" b="1" dirty="0">
                <a:solidFill>
                  <a:srgbClr val="00B0F0"/>
                </a:solidFill>
              </a:rPr>
              <a:t>Sales[COGS] = RELATED(ProductDim[Unit Cost]) * Sales[Units]</a:t>
            </a:r>
            <a:endParaRPr lang="en-US" baseline="0" dirty="0"/>
          </a:p>
          <a:p>
            <a:r>
              <a:rPr lang="en-US" baseline="0" dirty="0"/>
              <a:t>(also available in Calculated Column Tab)</a:t>
            </a:r>
          </a:p>
          <a:p>
            <a:endParaRPr lang="en-US" b="1" u="sng" baseline="0" dirty="0"/>
          </a:p>
          <a:p>
            <a:r>
              <a:rPr lang="en-US" b="1" u="sng" baseline="0" dirty="0"/>
              <a:t>Note to instructor: </a:t>
            </a:r>
            <a:r>
              <a:rPr lang="en-US" baseline="0" dirty="0"/>
              <a:t>Just like </a:t>
            </a:r>
            <a:r>
              <a:rPr lang="en-US" baseline="0" dirty="0" err="1"/>
              <a:t>Vlookup</a:t>
            </a:r>
            <a:r>
              <a:rPr lang="en-US" baseline="0" dirty="0"/>
              <a:t> but without all of the drama – No NA()</a:t>
            </a:r>
            <a:endParaRPr lang="en-US" dirty="0"/>
          </a:p>
          <a:p>
            <a:endParaRPr lang="en-US" dirty="0"/>
          </a:p>
        </p:txBody>
      </p:sp>
    </p:spTree>
    <p:extLst>
      <p:ext uri="{BB962C8B-B14F-4D97-AF65-F5344CB8AC3E}">
        <p14:creationId xmlns:p14="http://schemas.microsoft.com/office/powerpoint/2010/main" val="3152032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 example of </a:t>
            </a:r>
            <a:r>
              <a:rPr lang="en-US" b="1" baseline="0" dirty="0"/>
              <a:t>“Just because you can, does not mean you should”</a:t>
            </a:r>
          </a:p>
          <a:p>
            <a:r>
              <a:rPr lang="en-US" baseline="0" dirty="0"/>
              <a:t>Creating a calculated column like this on the fact table takes way too much memory when it could just as easily be placed on the GeographyDim table.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none" baseline="0" dirty="0"/>
              <a:t>No Demo on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Note to Instructor: </a:t>
            </a:r>
            <a:r>
              <a:rPr lang="en-US" baseline="0" dirty="0"/>
              <a:t>If you need to aggregate back from 1 side to the Many side, there is a companion formula called </a:t>
            </a:r>
            <a:r>
              <a:rPr lang="en-US" b="1" baseline="0" dirty="0" err="1"/>
              <a:t>RelatedTable</a:t>
            </a:r>
            <a:r>
              <a:rPr lang="en-US" baseline="0" dirty="0"/>
              <a:t> – but we will cover that later.</a:t>
            </a:r>
          </a:p>
        </p:txBody>
      </p:sp>
    </p:spTree>
    <p:extLst>
      <p:ext uri="{BB962C8B-B14F-4D97-AF65-F5344CB8AC3E}">
        <p14:creationId xmlns:p14="http://schemas.microsoft.com/office/powerpoint/2010/main" val="472936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effectLst>
                  <a:outerShdw blurRad="38100" dist="38100" dir="2700000" algn="tl">
                    <a:srgbClr val="000000">
                      <a:alpha val="43137"/>
                    </a:srgbClr>
                  </a:outerShdw>
                </a:effectLst>
              </a:rPr>
              <a:t>Note to Instructor: </a:t>
            </a:r>
            <a:r>
              <a:rPr lang="en-US" baseline="0" dirty="0"/>
              <a:t>This has already been covered and is just reinforcing a concept covered in a previous slide.</a:t>
            </a:r>
          </a:p>
          <a:p>
            <a:endParaRPr lang="en-US" baseline="0" dirty="0"/>
          </a:p>
        </p:txBody>
      </p:sp>
    </p:spTree>
    <p:extLst>
      <p:ext uri="{BB962C8B-B14F-4D97-AF65-F5344CB8AC3E}">
        <p14:creationId xmlns:p14="http://schemas.microsoft.com/office/powerpoint/2010/main" val="1192349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Talking Point</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Best Practice is to create a calculated column at the HIGHEST level of granularity  - in the highest dim</a:t>
            </a:r>
            <a:endParaRPr lang="en-US" dirty="0"/>
          </a:p>
          <a:p>
            <a:endParaRPr lang="en-US" dirty="0"/>
          </a:p>
        </p:txBody>
      </p:sp>
    </p:spTree>
    <p:extLst>
      <p:ext uri="{BB962C8B-B14F-4D97-AF65-F5344CB8AC3E}">
        <p14:creationId xmlns:p14="http://schemas.microsoft.com/office/powerpoint/2010/main" val="4262468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Note: </a:t>
            </a:r>
            <a:r>
              <a:rPr lang="en-US" b="0" u="none" baseline="0" dirty="0"/>
              <a:t> From the Definitive Guide to DAX (Russo, Marco and Ferrari, Alberto)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Calculated Column is just like any other column in a table and you can use it in rows, columns, filters, or values of a pivot table or any other report.  You can use it to define a relationship, if needed.  The DAX expression defined for a calculated column operates in the context of the current row of the table to which it belongs. Any reference to a column returns the value of that column for the current row.  You cannot directly access </a:t>
            </a:r>
            <a:r>
              <a:rPr lang="en-US" b="0" u="none" baseline="0" dirty="0" err="1"/>
              <a:t>te</a:t>
            </a:r>
            <a:r>
              <a:rPr lang="en-US" b="0" u="none" baseline="0" dirty="0"/>
              <a:t> values of other rows. – Important concept is that a Calculated Column is computed during the processing and then stored into the model. The Calculated Columns occupy space in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Measures are another way to define calculations but when you do not want to compute values for each row but, rather, you want to aggregate values from many rows in a table. A measure needs to be defined in a table but does not really belong to the table and can be moved from one to another without losing its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Differences between calculated columns and measures – even if they look similar, there is a big difference between these.  The value of a Calculated Column is computed during data refresh and uses the current row as a context; it does not depend on user activity on the pivot table.  A measure operates on aggregations of data defined by the current context.  A measure always operates on aggregations of data under the evaluation context.</a:t>
            </a:r>
            <a:endParaRPr lang="en-US" b="0" u="none" dirty="0"/>
          </a:p>
          <a:p>
            <a:endParaRPr lang="en-US" b="0" u="none" dirty="0"/>
          </a:p>
        </p:txBody>
      </p:sp>
    </p:spTree>
    <p:extLst>
      <p:ext uri="{BB962C8B-B14F-4D97-AF65-F5344CB8AC3E}">
        <p14:creationId xmlns:p14="http://schemas.microsoft.com/office/powerpoint/2010/main" val="928366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a:t>
            </a:r>
            <a:r>
              <a:rPr lang="en-US" baseline="0" dirty="0"/>
              <a:t> fields like Year, which are numeric, but you would prefer to not summarize, set the global Default Summarization on the Modeling Ribbon</a:t>
            </a:r>
          </a:p>
          <a:p>
            <a:r>
              <a:rPr lang="en-US" b="1" baseline="0" dirty="0"/>
              <a:t>DEMO</a:t>
            </a:r>
            <a:r>
              <a:rPr lang="en-US" baseline="0" dirty="0"/>
              <a:t>: Show </a:t>
            </a:r>
            <a:r>
              <a:rPr lang="en-US" b="1" baseline="0" dirty="0"/>
              <a:t>Default Summarization</a:t>
            </a:r>
            <a:r>
              <a:rPr lang="en-US" baseline="0" dirty="0"/>
              <a:t> tab</a:t>
            </a:r>
          </a:p>
          <a:p>
            <a:endParaRPr lang="en-US" baseline="0" dirty="0"/>
          </a:p>
          <a:p>
            <a:pPr marL="0" indent="0">
              <a:buFont typeface="Arial" panose="020B0604020202020204" pitchFamily="34" charset="0"/>
              <a:buNone/>
            </a:pPr>
            <a:r>
              <a:rPr lang="en-US" b="1" u="sng" baseline="0" dirty="0"/>
              <a:t>Instructor Note: </a:t>
            </a:r>
            <a:endParaRPr lang="en-US" baseline="0" dirty="0"/>
          </a:p>
          <a:p>
            <a:pPr marL="171450" lvl="0" indent="-171450">
              <a:buFont typeface="Arial" panose="020B0604020202020204" pitchFamily="34" charset="0"/>
              <a:buChar char="•"/>
            </a:pPr>
            <a:r>
              <a:rPr lang="en-US" baseline="0" dirty="0"/>
              <a:t>Ask the participants why it works (</a:t>
            </a:r>
            <a:r>
              <a:rPr lang="en-US" baseline="0" dirty="0" err="1"/>
              <a:t>ie</a:t>
            </a:r>
            <a:r>
              <a:rPr lang="en-US" baseline="0" dirty="0"/>
              <a:t>. How does it know to Sum?).</a:t>
            </a:r>
          </a:p>
          <a:p>
            <a:pPr marL="171450" lvl="0" indent="-171450">
              <a:buFont typeface="Arial" panose="020B0604020202020204" pitchFamily="34" charset="0"/>
              <a:buChar char="•"/>
            </a:pPr>
            <a:r>
              <a:rPr lang="en-US" baseline="0" dirty="0"/>
              <a:t>When you drop a calculated column into the visual, Power BI creates Implicit Measure (using Default Summarization). In this case, the implicit measure is Sum of </a:t>
            </a:r>
            <a:r>
              <a:rPr lang="en-US" baseline="0" dirty="0" err="1"/>
              <a:t>Calc</a:t>
            </a:r>
            <a:r>
              <a:rPr lang="en-US" baseline="0" dirty="0"/>
              <a:t> COGS.</a:t>
            </a:r>
            <a:endParaRPr lang="en-US" dirty="0"/>
          </a:p>
          <a:p>
            <a:pPr marL="174708" indent="-174708">
              <a:buFont typeface="Arial" panose="020B0604020202020204" pitchFamily="34" charset="0"/>
              <a:buChar char="•"/>
            </a:pPr>
            <a:r>
              <a:rPr lang="en-US" dirty="0"/>
              <a:t>Bring</a:t>
            </a:r>
            <a:r>
              <a:rPr lang="en-US" baseline="0" dirty="0"/>
              <a:t> in Sales Amount column from the Sales Fact Table into the value section of the graph on the top left hand side.</a:t>
            </a:r>
          </a:p>
          <a:p>
            <a:pPr marL="0" indent="0">
              <a:buFont typeface="Arial" panose="020B0604020202020204" pitchFamily="34" charset="0"/>
              <a:buNone/>
            </a:pPr>
            <a:r>
              <a:rPr lang="en-US" b="1" u="sng" baseline="0" dirty="0"/>
              <a:t>Instructor Note: </a:t>
            </a:r>
            <a:endParaRPr lang="en-US" baseline="0" dirty="0"/>
          </a:p>
          <a:p>
            <a:pPr marL="631908" lvl="1" indent="-174708">
              <a:buFont typeface="Arial" panose="020B0604020202020204" pitchFamily="34" charset="0"/>
              <a:buChar char="•"/>
            </a:pPr>
            <a:r>
              <a:rPr lang="en-US" baseline="0" dirty="0"/>
              <a:t>Creates Implicit Measure – Default Summarizations – we can change it.</a:t>
            </a:r>
          </a:p>
          <a:p>
            <a:pPr marL="631908" lvl="1" indent="-174708">
              <a:buFont typeface="Arial" panose="020B0604020202020204" pitchFamily="34" charset="0"/>
              <a:buChar char="•"/>
            </a:pPr>
            <a:r>
              <a:rPr lang="en-US" baseline="0" dirty="0"/>
              <a:t>Dropping a Text column into the Values – will create a count. </a:t>
            </a:r>
          </a:p>
          <a:p>
            <a:pPr marL="631908" lvl="1" indent="-174708">
              <a:buFont typeface="Arial" panose="020B0604020202020204" pitchFamily="34" charset="0"/>
              <a:buChar char="•"/>
            </a:pPr>
            <a:r>
              <a:rPr lang="en-US" baseline="0" dirty="0"/>
              <a:t>Revert this to a Sum on the sales amount at the end of the demo. We will be using the Sales Amount again and we want to make sure it is a Sum. </a:t>
            </a:r>
          </a:p>
        </p:txBody>
      </p:sp>
    </p:spTree>
    <p:extLst>
      <p:ext uri="{BB962C8B-B14F-4D97-AF65-F5344CB8AC3E}">
        <p14:creationId xmlns:p14="http://schemas.microsoft.com/office/powerpoint/2010/main" val="4224655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DEMO: </a:t>
            </a:r>
            <a:r>
              <a:rPr lang="en-US" dirty="0"/>
              <a:t>Create a Quick Measure in the data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DAX has error handling, and my be more complex than the user would write themselves. </a:t>
            </a:r>
          </a:p>
          <a:p>
            <a:endParaRPr lang="en-US" dirty="0"/>
          </a:p>
        </p:txBody>
      </p:sp>
    </p:spTree>
    <p:extLst>
      <p:ext uri="{BB962C8B-B14F-4D97-AF65-F5344CB8AC3E}">
        <p14:creationId xmlns:p14="http://schemas.microsoft.com/office/powerpoint/2010/main" val="82547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1497322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p>
          <a:p>
            <a:pPr marL="0" indent="0">
              <a:buFont typeface="Arial" panose="020B0604020202020204" pitchFamily="34" charset="0"/>
              <a:buNone/>
            </a:pPr>
            <a:endParaRPr lang="en-US" b="1" u="sng" baseline="0" dirty="0"/>
          </a:p>
          <a:p>
            <a:pPr marL="0" indent="0">
              <a:buFont typeface="Arial" panose="020B0604020202020204" pitchFamily="34" charset="0"/>
              <a:buNone/>
            </a:pPr>
            <a:r>
              <a:rPr lang="en-US" baseline="0" dirty="0"/>
              <a:t>From the Modeling Ribbon, show measure called Total Sales and that resolves to the same values as default summarization. </a:t>
            </a:r>
          </a:p>
          <a:p>
            <a:pPr marL="0" indent="0">
              <a:buFont typeface="Arial" panose="020B0604020202020204" pitchFamily="34" charset="0"/>
              <a:buNone/>
            </a:pPr>
            <a:r>
              <a:rPr lang="en-US" baseline="0" dirty="0"/>
              <a:t>Formula: Total Sales = SUM(Sales[Sales Amount])</a:t>
            </a:r>
          </a:p>
          <a:p>
            <a:pPr marL="0" indent="0">
              <a:buFont typeface="Arial" panose="020B0604020202020204" pitchFamily="34" charset="0"/>
              <a:buNone/>
            </a:pPr>
            <a:r>
              <a:rPr lang="en-US" baseline="0" dirty="0"/>
              <a:t>In the Measure tab, drop the Total Sales measure onto the graph on the right in the values section</a:t>
            </a:r>
          </a:p>
          <a:p>
            <a:pPr marL="0" indent="0">
              <a:buFont typeface="Arial" panose="020B0604020202020204" pitchFamily="34" charset="0"/>
              <a:buNone/>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Talking Points:</a:t>
            </a: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baseline="0" dirty="0"/>
              <a:t>Explain the calculations in DAX vs Power BI: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On the graph on the top left, the calculations are done by Power BI implicitly.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The graph on the right, show the calculations on the right in DAX which are written, explicitly.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Note:</a:t>
            </a:r>
            <a:endParaRPr lang="en-US" baseline="0" dirty="0"/>
          </a:p>
          <a:p>
            <a:pPr marL="174708" indent="-174708">
              <a:buFont typeface="Arial" panose="020B0604020202020204" pitchFamily="34" charset="0"/>
              <a:buChar char="•"/>
            </a:pPr>
            <a:r>
              <a:rPr lang="en-US" dirty="0"/>
              <a:t>Talk about Home Tables. Even though it</a:t>
            </a:r>
            <a:r>
              <a:rPr lang="en-US" baseline="0" dirty="0"/>
              <a:t> looks like Measures are in a Fact Table internally they are stored in a separate table called Measures Table</a:t>
            </a:r>
          </a:p>
          <a:p>
            <a:pPr marL="174708" indent="-174708">
              <a:buFont typeface="Arial" panose="020B0604020202020204" pitchFamily="34" charset="0"/>
              <a:buChar char="•"/>
            </a:pPr>
            <a:r>
              <a:rPr lang="en-US" baseline="0" dirty="0"/>
              <a:t>Always ensure the Home Table is a FACT table</a:t>
            </a:r>
          </a:p>
          <a:p>
            <a:pPr marL="181198" indent="-181198">
              <a:buFont typeface="Arial" panose="020B0604020202020204" pitchFamily="34" charset="0"/>
              <a:buChar char="•"/>
            </a:pPr>
            <a:r>
              <a:rPr lang="en-US" baseline="0" dirty="0"/>
              <a:t>Be sure the mention that measures should only be associated with FACT tables, and that measure names must be globally unique within the data model.</a:t>
            </a:r>
          </a:p>
          <a:p>
            <a:pPr marL="655381" lvl="1" indent="-181198">
              <a:buFont typeface="Arial" panose="020B0604020202020204" pitchFamily="34" charset="0"/>
              <a:buChar char="•"/>
            </a:pPr>
            <a:r>
              <a:rPr lang="en-US" baseline="0" dirty="0"/>
              <a:t>If class is interested, may be worth mentioning that the reason measure names must be unique is that they end up being associated with a hidden measures-only table that gets created in the data model</a:t>
            </a:r>
          </a:p>
        </p:txBody>
      </p:sp>
    </p:spTree>
    <p:extLst>
      <p:ext uri="{BB962C8B-B14F-4D97-AF65-F5344CB8AC3E}">
        <p14:creationId xmlns:p14="http://schemas.microsoft.com/office/powerpoint/2010/main" val="2701176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to writing</a:t>
            </a:r>
            <a:r>
              <a:rPr lang="en-US" baseline="0" dirty="0"/>
              <a:t> DAX</a:t>
            </a:r>
          </a:p>
          <a:p>
            <a:pPr marL="171450" indent="-171450">
              <a:buFont typeface="Arial" panose="020B0604020202020204" pitchFamily="34" charset="0"/>
              <a:buChar char="•"/>
            </a:pPr>
            <a:r>
              <a:rPr lang="en-US" baseline="0" dirty="0"/>
              <a:t>Simplify DAX by referencing other Measures</a:t>
            </a:r>
          </a:p>
          <a:p>
            <a:pPr marL="171450" indent="-171450">
              <a:buFont typeface="Arial" panose="020B0604020202020204" pitchFamily="34" charset="0"/>
              <a:buChar char="•"/>
            </a:pPr>
            <a:r>
              <a:rPr lang="en-US" baseline="0" dirty="0"/>
              <a:t>Quickly reference the list of measures from the formula bar by typing “[“ – As all Measures start with this character</a:t>
            </a:r>
          </a:p>
        </p:txBody>
      </p:sp>
    </p:spTree>
    <p:extLst>
      <p:ext uri="{BB962C8B-B14F-4D97-AF65-F5344CB8AC3E}">
        <p14:creationId xmlns:p14="http://schemas.microsoft.com/office/powerpoint/2010/main" val="26095980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Profit Margin = Sales[Sales Amount] – Sales[Cogs]</a:t>
            </a:r>
          </a:p>
          <a:p>
            <a:r>
              <a:rPr lang="en-US" dirty="0"/>
              <a:t>Profit Margin % = DIVIDE([</a:t>
            </a:r>
            <a:r>
              <a:rPr lang="en-US" baseline="0" dirty="0"/>
              <a:t>Profit Margin], Sum(Sales[COGS]) )</a:t>
            </a:r>
          </a:p>
        </p:txBody>
      </p:sp>
    </p:spTree>
    <p:extLst>
      <p:ext uri="{BB962C8B-B14F-4D97-AF65-F5344CB8AC3E}">
        <p14:creationId xmlns:p14="http://schemas.microsoft.com/office/powerpoint/2010/main" val="21559452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Tree>
    <p:extLst>
      <p:ext uri="{BB962C8B-B14F-4D97-AF65-F5344CB8AC3E}">
        <p14:creationId xmlns:p14="http://schemas.microsoft.com/office/powerpoint/2010/main" val="21386320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Values</a:t>
            </a:r>
            <a:r>
              <a:rPr lang="en-US" baseline="0" dirty="0"/>
              <a:t> use either an implicit Measure or Explicit Measure (explicitly written DAX)</a:t>
            </a:r>
          </a:p>
        </p:txBody>
      </p:sp>
    </p:spTree>
    <p:extLst>
      <p:ext uri="{BB962C8B-B14F-4D97-AF65-F5344CB8AC3E}">
        <p14:creationId xmlns:p14="http://schemas.microsoft.com/office/powerpoint/2010/main" val="31317835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you can doesn’t mean you should add a calculated column to the fact table.</a:t>
            </a:r>
          </a:p>
          <a:p>
            <a:r>
              <a:rPr lang="en-US" sz="1200" b="0" i="0" kern="1200" dirty="0">
                <a:solidFill>
                  <a:schemeClr val="tx1"/>
                </a:solidFill>
                <a:effectLst/>
                <a:latin typeface="+mn-lt"/>
                <a:ea typeface="+mn-ea"/>
                <a:cs typeface="+mn-cs"/>
              </a:rPr>
              <a:t>Insure the instructors know to create a table with the new field and measure, then show that you can create the same visual by dragging the two "related" fields into the a table with the units.  Same visual, no expensive calculated column</a:t>
            </a:r>
            <a:endParaRPr lang="en-US" dirty="0"/>
          </a:p>
          <a:p>
            <a:r>
              <a:rPr lang="en-US" dirty="0"/>
              <a:t>Expected results:</a:t>
            </a:r>
          </a:p>
          <a:p>
            <a:r>
              <a:rPr lang="en-US" dirty="0"/>
              <a:t>1. Total Units = SUM(Sales[Units])</a:t>
            </a:r>
          </a:p>
          <a:p>
            <a:r>
              <a:rPr lang="en-US" dirty="0"/>
              <a:t>2. Category, Campaign = RELATED(ProductDim[Category]) &amp; ", " &amp; RELATED(CampaignDim[TrafficChannel])</a:t>
            </a:r>
          </a:p>
          <a:p>
            <a:r>
              <a:rPr lang="en-US" dirty="0"/>
              <a:t>3. Create a table (or column chart, or whatever) and compare the explicit measure that was just created with the implicit measure from pulling in Units. Talk about how you might go about verifying a more complex measure.</a:t>
            </a:r>
          </a:p>
        </p:txBody>
      </p:sp>
    </p:spTree>
    <p:extLst>
      <p:ext uri="{BB962C8B-B14F-4D97-AF65-F5344CB8AC3E}">
        <p14:creationId xmlns:p14="http://schemas.microsoft.com/office/powerpoint/2010/main" val="37443445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p:txBody>
      </p:sp>
    </p:spTree>
    <p:extLst>
      <p:ext uri="{BB962C8B-B14F-4D97-AF65-F5344CB8AC3E}">
        <p14:creationId xmlns:p14="http://schemas.microsoft.com/office/powerpoint/2010/main" val="3702507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3888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83318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p:txBody>
      </p:sp>
    </p:spTree>
    <p:extLst>
      <p:ext uri="{BB962C8B-B14F-4D97-AF65-F5344CB8AC3E}">
        <p14:creationId xmlns:p14="http://schemas.microsoft.com/office/powerpoint/2010/main" val="37505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870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Excel, there are SUMIF and SUMIFS functions – Calculate give you that flexibility and much more as it can be used with ANY Aggregation/Calculation</a:t>
            </a:r>
          </a:p>
          <a:p>
            <a:endParaRPr lang="en-US" baseline="0" dirty="0"/>
          </a:p>
          <a:p>
            <a:r>
              <a:rPr lang="en-US" baseline="0" dirty="0"/>
              <a:t>MYR – Drill to one Department’s data – and change the shape and it will all still work</a:t>
            </a:r>
            <a:endParaRPr lang="en-US" dirty="0"/>
          </a:p>
        </p:txBody>
      </p:sp>
    </p:spTree>
    <p:extLst>
      <p:ext uri="{BB962C8B-B14F-4D97-AF65-F5344CB8AC3E}">
        <p14:creationId xmlns:p14="http://schemas.microsoft.com/office/powerpoint/2010/main" val="1736061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if you apply a “Device” Slicer to this page, the measure [Desktop Sales] will always show Desktop</a:t>
            </a:r>
          </a:p>
        </p:txBody>
      </p:sp>
    </p:spTree>
    <p:extLst>
      <p:ext uri="{BB962C8B-B14F-4D97-AF65-F5344CB8AC3E}">
        <p14:creationId xmlns:p14="http://schemas.microsoft.com/office/powerpoint/2010/main" val="39846012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endParaRPr lang="en-US" dirty="0"/>
          </a:p>
          <a:p>
            <a:endParaRPr lang="en-US" dirty="0"/>
          </a:p>
        </p:txBody>
      </p:sp>
    </p:spTree>
    <p:extLst>
      <p:ext uri="{BB962C8B-B14F-4D97-AF65-F5344CB8AC3E}">
        <p14:creationId xmlns:p14="http://schemas.microsoft.com/office/powerpoint/2010/main" val="1220846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slide</a:t>
            </a:r>
          </a:p>
        </p:txBody>
      </p:sp>
    </p:spTree>
    <p:extLst>
      <p:ext uri="{BB962C8B-B14F-4D97-AF65-F5344CB8AC3E}">
        <p14:creationId xmlns:p14="http://schemas.microsoft.com/office/powerpoint/2010/main" val="18310469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Jan + 2015 + Tablet</a:t>
            </a:r>
          </a:p>
          <a:p>
            <a:endParaRPr lang="en-US" dirty="0"/>
          </a:p>
          <a:p>
            <a:endParaRPr lang="en-US" dirty="0"/>
          </a:p>
        </p:txBody>
      </p:sp>
    </p:spTree>
    <p:extLst>
      <p:ext uri="{BB962C8B-B14F-4D97-AF65-F5344CB8AC3E}">
        <p14:creationId xmlns:p14="http://schemas.microsoft.com/office/powerpoint/2010/main" val="24573033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7812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Optionally you can talk about the next three slides and then go into a demo to show all 3 in action instead of demoing each individually.</a:t>
            </a:r>
          </a:p>
          <a:p>
            <a:endParaRPr lang="en-US" b="1" u="sng" dirty="0"/>
          </a:p>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GeographyDim table, but allows filters from Year </a:t>
            </a:r>
          </a:p>
          <a:p>
            <a:pPr marL="171450" indent="-171450">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p:txBody>
      </p:sp>
    </p:spTree>
    <p:extLst>
      <p:ext uri="{BB962C8B-B14F-4D97-AF65-F5344CB8AC3E}">
        <p14:creationId xmlns:p14="http://schemas.microsoft.com/office/powerpoint/2010/main" val="1770665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a:t>
            </a:r>
            <a:endParaRPr lang="en-US" dirty="0"/>
          </a:p>
        </p:txBody>
      </p:sp>
    </p:spTree>
    <p:extLst>
      <p:ext uri="{BB962C8B-B14F-4D97-AF65-F5344CB8AC3E}">
        <p14:creationId xmlns:p14="http://schemas.microsoft.com/office/powerpoint/2010/main" val="33885215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p:txBody>
      </p:sp>
    </p:spTree>
    <p:extLst>
      <p:ext uri="{BB962C8B-B14F-4D97-AF65-F5344CB8AC3E}">
        <p14:creationId xmlns:p14="http://schemas.microsoft.com/office/powerpoint/2010/main" val="25963641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10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928955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71450" indent="-171450">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endParaRPr lang="en-US" dirty="0"/>
          </a:p>
          <a:p>
            <a:endParaRPr lang="en-US" dirty="0"/>
          </a:p>
        </p:txBody>
      </p:sp>
    </p:spTree>
    <p:extLst>
      <p:ext uri="{BB962C8B-B14F-4D97-AF65-F5344CB8AC3E}">
        <p14:creationId xmlns:p14="http://schemas.microsoft.com/office/powerpoint/2010/main" val="39221579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Transition to Evaluation Contexts: Row &amp; Filter</a:t>
            </a:r>
          </a:p>
        </p:txBody>
      </p:sp>
    </p:spTree>
    <p:extLst>
      <p:ext uri="{BB962C8B-B14F-4D97-AF65-F5344CB8AC3E}">
        <p14:creationId xmlns:p14="http://schemas.microsoft.com/office/powerpoint/2010/main" val="32894739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935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8825167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06856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gods you can invoke in your DAX calculation</a:t>
            </a:r>
          </a:p>
          <a:p>
            <a:endParaRPr lang="en-US" baseline="0" dirty="0"/>
          </a:p>
          <a:p>
            <a:r>
              <a:rPr lang="en-US" baseline="0" dirty="0"/>
              <a:t>Can be blended in a single calculations</a:t>
            </a:r>
            <a:endParaRPr lang="en-US" dirty="0"/>
          </a:p>
          <a:p>
            <a:endParaRPr lang="en-US" dirty="0"/>
          </a:p>
        </p:txBody>
      </p:sp>
    </p:spTree>
    <p:extLst>
      <p:ext uri="{BB962C8B-B14F-4D97-AF65-F5344CB8AC3E}">
        <p14:creationId xmlns:p14="http://schemas.microsoft.com/office/powerpoint/2010/main" val="2983496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a:t>
            </a:r>
            <a:r>
              <a:rPr lang="en-US" baseline="0" dirty="0"/>
              <a:t> context invoked when you refer to a column in a calculated column formula without an aggregation function surrounding it</a:t>
            </a:r>
          </a:p>
          <a:p>
            <a:endParaRPr lang="en-US" baseline="0" dirty="0"/>
          </a:p>
          <a:p>
            <a:r>
              <a:rPr lang="en-US" baseline="0" dirty="0"/>
              <a:t>Row Context – How many units sold in Row 1? </a:t>
            </a:r>
            <a:endParaRPr lang="en-US" dirty="0"/>
          </a:p>
          <a:p>
            <a:endParaRPr lang="en-US" dirty="0"/>
          </a:p>
        </p:txBody>
      </p:sp>
    </p:spTree>
    <p:extLst>
      <p:ext uri="{BB962C8B-B14F-4D97-AF65-F5344CB8AC3E}">
        <p14:creationId xmlns:p14="http://schemas.microsoft.com/office/powerpoint/2010/main" val="28130707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Context is defined by the Visual</a:t>
            </a:r>
          </a:p>
        </p:txBody>
      </p:sp>
    </p:spTree>
    <p:extLst>
      <p:ext uri="{BB962C8B-B14F-4D97-AF65-F5344CB8AC3E}">
        <p14:creationId xmlns:p14="http://schemas.microsoft.com/office/powerpoint/2010/main" val="21653819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a:t>
            </a:r>
            <a:r>
              <a:rPr lang="en-US" baseline="0" dirty="0"/>
              <a:t>the filter context for the selected cell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Think in terms of co-ordinates (</a:t>
            </a:r>
            <a:r>
              <a:rPr lang="en-US" baseline="0" dirty="0" err="1"/>
              <a:t>lat</a:t>
            </a:r>
            <a:r>
              <a:rPr lang="en-US" baseline="0" dirty="0"/>
              <a:t>/longitude)</a:t>
            </a:r>
            <a:endParaRPr lang="en-US" dirty="0"/>
          </a:p>
          <a:p>
            <a:endParaRPr lang="en-US" dirty="0"/>
          </a:p>
        </p:txBody>
      </p:sp>
    </p:spTree>
    <p:extLst>
      <p:ext uri="{BB962C8B-B14F-4D97-AF65-F5344CB8AC3E}">
        <p14:creationId xmlns:p14="http://schemas.microsoft.com/office/powerpoint/2010/main" val="2967443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Charts and Graphs also have Filter Context.  EACH data point has a unique Filter Context</a:t>
            </a:r>
          </a:p>
        </p:txBody>
      </p:sp>
    </p:spTree>
    <p:extLst>
      <p:ext uri="{BB962C8B-B14F-4D97-AF65-F5344CB8AC3E}">
        <p14:creationId xmlns:p14="http://schemas.microsoft.com/office/powerpoint/2010/main" val="1941271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This build slide emphasizes that the Query editor is for transformations and is a different window than the primary modeling views.</a:t>
            </a:r>
          </a:p>
        </p:txBody>
      </p:sp>
    </p:spTree>
    <p:extLst>
      <p:ext uri="{BB962C8B-B14F-4D97-AF65-F5344CB8AC3E}">
        <p14:creationId xmlns:p14="http://schemas.microsoft.com/office/powerpoint/2010/main" val="33867367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is not evaluated until it is in a Visual – and will be under a filter context</a:t>
            </a:r>
          </a:p>
        </p:txBody>
      </p:sp>
    </p:spTree>
    <p:extLst>
      <p:ext uri="{BB962C8B-B14F-4D97-AF65-F5344CB8AC3E}">
        <p14:creationId xmlns:p14="http://schemas.microsoft.com/office/powerpoint/2010/main" val="24287268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p:txBody>
      </p:sp>
    </p:spTree>
    <p:extLst>
      <p:ext uri="{BB962C8B-B14F-4D97-AF65-F5344CB8AC3E}">
        <p14:creationId xmlns:p14="http://schemas.microsoft.com/office/powerpoint/2010/main" val="14907153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a:p>
            <a:endParaRPr lang="en-US" dirty="0"/>
          </a:p>
        </p:txBody>
      </p:sp>
    </p:spTree>
    <p:extLst>
      <p:ext uri="{BB962C8B-B14F-4D97-AF65-F5344CB8AC3E}">
        <p14:creationId xmlns:p14="http://schemas.microsoft.com/office/powerpoint/2010/main" val="39976431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 going to the data model and updating the relationship from Single to Both (or back)</a:t>
            </a:r>
          </a:p>
          <a:p>
            <a:r>
              <a:rPr lang="en-US" baseline="0" dirty="0"/>
              <a:t>Toggle between this and the next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Why can’t I</a:t>
            </a:r>
            <a:r>
              <a:rPr lang="en-US" baseline="0" dirty="0"/>
              <a:t> just enable all bi-directional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They are expensive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Only turn them from Uni- to Bi- when absolutely necessary</a:t>
            </a:r>
          </a:p>
        </p:txBody>
      </p:sp>
    </p:spTree>
    <p:extLst>
      <p:ext uri="{BB962C8B-B14F-4D97-AF65-F5344CB8AC3E}">
        <p14:creationId xmlns:p14="http://schemas.microsoft.com/office/powerpoint/2010/main" val="30813426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Barbara’ Blog on the many to many using key words (also note there is a custom Key Word text filter)</a:t>
            </a:r>
            <a:endParaRPr lang="en-US" dirty="0"/>
          </a:p>
        </p:txBody>
      </p:sp>
    </p:spTree>
    <p:extLst>
      <p:ext uri="{BB962C8B-B14F-4D97-AF65-F5344CB8AC3E}">
        <p14:creationId xmlns:p14="http://schemas.microsoft.com/office/powerpoint/2010/main" val="37626493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Tree>
    <p:extLst>
      <p:ext uri="{BB962C8B-B14F-4D97-AF65-F5344CB8AC3E}">
        <p14:creationId xmlns:p14="http://schemas.microsoft.com/office/powerpoint/2010/main" val="35775317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Scalar is a fancy word for using a single coordinate in the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4203778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Demo</a:t>
            </a:r>
            <a:r>
              <a:rPr lang="en-US" dirty="0"/>
              <a:t> CALCULATED</a:t>
            </a:r>
            <a:r>
              <a:rPr lang="en-US" baseline="0" dirty="0"/>
              <a:t> Table example in Power BI Desktop model </a:t>
            </a:r>
          </a:p>
          <a:p>
            <a:pPr marL="174708" indent="-174708">
              <a:buFont typeface="Arial" panose="020B0604020202020204" pitchFamily="34" charset="0"/>
              <a:buChar char="•"/>
            </a:pPr>
            <a:r>
              <a:rPr lang="en-US" baseline="0" dirty="0"/>
              <a:t>Call out the fact that CALCULATED Tables are just like a calculated column – Calculated during processing time or refresh time</a:t>
            </a:r>
          </a:p>
          <a:p>
            <a:pPr marL="174708" indent="-174708">
              <a:buFont typeface="Arial" panose="020B0604020202020204" pitchFamily="34" charset="0"/>
              <a:buChar char="•"/>
            </a:pPr>
            <a:r>
              <a:rPr lang="en-US" baseline="0" dirty="0"/>
              <a:t>You can use this table just like any other DAX in the model – You can create relationships etc.</a:t>
            </a:r>
          </a:p>
          <a:p>
            <a:pPr marL="0" indent="0">
              <a:buFont typeface="Arial" panose="020B0604020202020204" pitchFamily="34" charset="0"/>
              <a:buNone/>
            </a:pPr>
            <a:endParaRPr lang="en-US" baseline="0" dirty="0"/>
          </a:p>
          <a:p>
            <a:r>
              <a:rPr lang="en-US" baseline="0" dirty="0"/>
              <a:t>Go to the Desktop and create a new Demo Table = ALL(GeographyDim) – </a:t>
            </a:r>
            <a:r>
              <a:rPr lang="en-US" i="1" baseline="0" dirty="0"/>
              <a:t>duplicate with a separate memory footprint.</a:t>
            </a:r>
            <a:r>
              <a:rPr lang="en-US" baseline="0" dirty="0"/>
              <a:t>  </a:t>
            </a:r>
          </a:p>
          <a:p>
            <a:pPr marL="181198" indent="-181198">
              <a:buFont typeface="Arial" panose="020B0604020202020204" pitchFamily="34" charset="0"/>
              <a:buChar char="•"/>
            </a:pPr>
            <a:endParaRPr lang="en-US" dirty="0"/>
          </a:p>
        </p:txBody>
      </p:sp>
    </p:spTree>
    <p:extLst>
      <p:ext uri="{BB962C8B-B14F-4D97-AF65-F5344CB8AC3E}">
        <p14:creationId xmlns:p14="http://schemas.microsoft.com/office/powerpoint/2010/main" val="2103813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three classes of Table function</a:t>
            </a:r>
          </a:p>
          <a:p>
            <a:r>
              <a:rPr lang="en-US" dirty="0"/>
              <a:t>No demo yet.</a:t>
            </a:r>
          </a:p>
        </p:txBody>
      </p:sp>
    </p:spTree>
    <p:extLst>
      <p:ext uri="{BB962C8B-B14F-4D97-AF65-F5344CB8AC3E}">
        <p14:creationId xmlns:p14="http://schemas.microsoft.com/office/powerpoint/2010/main" val="20474173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 Demo (already shown in previous demos)</a:t>
            </a:r>
            <a:endParaRPr lang="en-US" b="1" baseline="0" dirty="0"/>
          </a:p>
        </p:txBody>
      </p:sp>
    </p:spTree>
    <p:extLst>
      <p:ext uri="{BB962C8B-B14F-4D97-AF65-F5344CB8AC3E}">
        <p14:creationId xmlns:p14="http://schemas.microsoft.com/office/powerpoint/2010/main" val="176639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In a good Data Model, the model can assume that column types are homogeneous (as they are strongly typed).  This is different from Excel, where any given cell in a spreadsheet can contain different data types.</a:t>
            </a:r>
          </a:p>
        </p:txBody>
      </p:sp>
    </p:spTree>
    <p:extLst>
      <p:ext uri="{BB962C8B-B14F-4D97-AF65-F5344CB8AC3E}">
        <p14:creationId xmlns:p14="http://schemas.microsoft.com/office/powerpoint/2010/main" val="41312666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demonstrated </a:t>
            </a:r>
            <a:r>
              <a:rPr lang="en-US" baseline="0" dirty="0"/>
              <a:t>these functions in the CALCULATE section</a:t>
            </a:r>
          </a:p>
          <a:p>
            <a:endParaRPr lang="en-US" baseline="0" dirty="0"/>
          </a:p>
          <a:p>
            <a:r>
              <a:rPr lang="en-US" baseline="0" dirty="0"/>
              <a:t>Table1 – has a duplicate row</a:t>
            </a:r>
          </a:p>
          <a:p>
            <a:r>
              <a:rPr lang="en-US" baseline="0" dirty="0"/>
              <a:t>When I write </a:t>
            </a:r>
            <a:r>
              <a:rPr lang="en-US" b="1" baseline="0" dirty="0"/>
              <a:t>ALL</a:t>
            </a:r>
            <a:r>
              <a:rPr lang="en-US" baseline="0" dirty="0"/>
              <a:t> on the whole table, I get the whole table</a:t>
            </a:r>
          </a:p>
          <a:p>
            <a:r>
              <a:rPr lang="en-US" baseline="0" dirty="0"/>
              <a:t>When I write ALL on the two columns of the table, it removes duplicates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Blank vs a mismatch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ALLEXCEPT  - </a:t>
            </a:r>
            <a:r>
              <a:rPr lang="en-US" dirty="0"/>
              <a:t>Overrides all context filters in the table except over the specified columns; </a:t>
            </a:r>
            <a:r>
              <a:rPr lang="en-US" baseline="0" dirty="0"/>
              <a:t>useful when you want only one column on a table to be sliceable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ALLSELECTED – just like ALL, but if the column is specifically selected, then it respects the slicer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ALLNONBLANKROW – Just like ALL, but does not return any blank rows</a:t>
            </a:r>
            <a:endParaRPr lang="en-US" dirty="0"/>
          </a:p>
          <a:p>
            <a:endParaRPr lang="en-US" baseline="0" dirty="0"/>
          </a:p>
          <a:p>
            <a:endParaRPr lang="en-US" dirty="0"/>
          </a:p>
        </p:txBody>
      </p:sp>
    </p:spTree>
    <p:extLst>
      <p:ext uri="{BB962C8B-B14F-4D97-AF65-F5344CB8AC3E}">
        <p14:creationId xmlns:p14="http://schemas.microsoft.com/office/powerpoint/2010/main" val="17450148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 Demo</a:t>
            </a:r>
          </a:p>
          <a:p>
            <a:r>
              <a:rPr lang="en-US" baseline="0" dirty="0"/>
              <a:t>If when you write VALUES and get a blank you may have Blank or </a:t>
            </a:r>
            <a:r>
              <a:rPr lang="en-US" baseline="0" dirty="0" err="1"/>
              <a:t>MisMatch</a:t>
            </a:r>
            <a:endParaRPr lang="en-US" baseline="0" dirty="0"/>
          </a:p>
          <a:p>
            <a:r>
              <a:rPr lang="en-US" baseline="0" dirty="0"/>
              <a:t>If you change a VALUES to DISTINCT and you still have blank – then it is a real blank – NOT A  MISMATCH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DISTINCT is more expensive as well</a:t>
            </a:r>
          </a:p>
          <a:p>
            <a:endParaRPr lang="en-US" baseline="0" dirty="0"/>
          </a:p>
          <a:p>
            <a:r>
              <a:rPr lang="en-US" baseline="0" dirty="0"/>
              <a:t>Blank vs a mismatch – If your model has Fact rows which do not match with dimensions, this is a mismatch – not a true blank.</a:t>
            </a:r>
          </a:p>
          <a:p>
            <a:endParaRPr lang="en-US" baseline="0" dirty="0"/>
          </a:p>
          <a:p>
            <a:endParaRPr lang="en-US" baseline="0" dirty="0"/>
          </a:p>
        </p:txBody>
      </p:sp>
    </p:spTree>
    <p:extLst>
      <p:ext uri="{BB962C8B-B14F-4D97-AF65-F5344CB8AC3E}">
        <p14:creationId xmlns:p14="http://schemas.microsoft.com/office/powerpoint/2010/main" val="35224877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Region = “Central” is in a ROW Context as it is not surrounded by aggregate function</a:t>
            </a:r>
            <a:endParaRPr lang="en-US" dirty="0"/>
          </a:p>
        </p:txBody>
      </p:sp>
    </p:spTree>
    <p:extLst>
      <p:ext uri="{BB962C8B-B14F-4D97-AF65-F5344CB8AC3E}">
        <p14:creationId xmlns:p14="http://schemas.microsoft.com/office/powerpoint/2010/main" val="29117645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could be calculated </a:t>
            </a:r>
            <a:r>
              <a:rPr lang="en-US" b="1" dirty="0"/>
              <a:t>ALL(</a:t>
            </a:r>
            <a:r>
              <a:rPr lang="en-US" b="1" dirty="0" err="1"/>
              <a:t>DimGeography</a:t>
            </a:r>
            <a:r>
              <a:rPr lang="en-US" b="1" dirty="0"/>
              <a:t>[State]) </a:t>
            </a:r>
            <a:r>
              <a:rPr lang="en-US" dirty="0"/>
              <a:t>or a table in the data model </a:t>
            </a:r>
            <a:r>
              <a:rPr lang="en-US" b="1" dirty="0" err="1"/>
              <a:t>DimGeography</a:t>
            </a:r>
            <a:endParaRPr lang="en-US" b="1" dirty="0"/>
          </a:p>
        </p:txBody>
      </p:sp>
    </p:spTree>
    <p:extLst>
      <p:ext uri="{BB962C8B-B14F-4D97-AF65-F5344CB8AC3E}">
        <p14:creationId xmlns:p14="http://schemas.microsoft.com/office/powerpoint/2010/main" val="22120794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iterator function takes two arguments – we will walk through this example over the next couple of slides</a:t>
            </a:r>
          </a:p>
        </p:txBody>
      </p:sp>
    </p:spTree>
    <p:extLst>
      <p:ext uri="{BB962C8B-B14F-4D97-AF65-F5344CB8AC3E}">
        <p14:creationId xmlns:p14="http://schemas.microsoft.com/office/powerpoint/2010/main" val="27652098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a virtual calculated column, but don’t need to perpetually keep the column. </a:t>
            </a:r>
          </a:p>
          <a:p>
            <a:r>
              <a:rPr lang="en-US" baseline="0" dirty="0"/>
              <a:t>Argument 1 – iterate thru each of the columns in the table argument</a:t>
            </a:r>
          </a:p>
        </p:txBody>
      </p:sp>
    </p:spTree>
    <p:extLst>
      <p:ext uri="{BB962C8B-B14F-4D97-AF65-F5344CB8AC3E}">
        <p14:creationId xmlns:p14="http://schemas.microsoft.com/office/powerpoint/2010/main" val="2364491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the calculation for each row in the table argument</a:t>
            </a:r>
          </a:p>
        </p:txBody>
      </p:sp>
    </p:spTree>
    <p:extLst>
      <p:ext uri="{BB962C8B-B14F-4D97-AF65-F5344CB8AC3E}">
        <p14:creationId xmlns:p14="http://schemas.microsoft.com/office/powerpoint/2010/main" val="19659916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Sum the results of all the rows.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Note:  </a:t>
            </a:r>
            <a:r>
              <a:rPr lang="en-US" baseline="0" dirty="0"/>
              <a:t>This calculation respects the Filter Context of the visual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example is effectively </a:t>
            </a:r>
            <a:r>
              <a:rPr lang="en-US" baseline="0" dirty="0" err="1"/>
              <a:t>SumProduct</a:t>
            </a:r>
            <a:r>
              <a:rPr lang="en-US" baseline="0" dirty="0"/>
              <a:t> in Excel</a:t>
            </a:r>
            <a:endParaRPr lang="en-US" dirty="0"/>
          </a:p>
          <a:p>
            <a:endParaRPr lang="en-US" dirty="0"/>
          </a:p>
        </p:txBody>
      </p:sp>
    </p:spTree>
    <p:extLst>
      <p:ext uri="{BB962C8B-B14F-4D97-AF65-F5344CB8AC3E}">
        <p14:creationId xmlns:p14="http://schemas.microsoft.com/office/powerpoint/2010/main" val="16739373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In your working copy of “</a:t>
            </a:r>
            <a:r>
              <a:rPr kumimoji="0" lang="en-US" sz="1200" b="1"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Student Modeling Pre-class.pbix”  </a:t>
            </a:r>
            <a:r>
              <a:rPr kumimoji="0" lang="en-US" sz="1200" b="0"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where you have the calculated column [COGS] –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Save the file and note the size for the class</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Remove the [COGS] calculated Column and re-save the file.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Note that the file size is about 8% smaller.  While file size is not an exact measure of memory use, it is a proxy that most students understand.</a:t>
            </a:r>
            <a:endParaRPr lang="en-US" i="0" dirty="0"/>
          </a:p>
        </p:txBody>
      </p:sp>
    </p:spTree>
    <p:extLst>
      <p:ext uri="{BB962C8B-B14F-4D97-AF65-F5344CB8AC3E}">
        <p14:creationId xmlns:p14="http://schemas.microsoft.com/office/powerpoint/2010/main" val="3534553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demo:</a:t>
            </a:r>
          </a:p>
          <a:p>
            <a:endParaRPr lang="en-US" baseline="0" dirty="0"/>
          </a:p>
          <a:p>
            <a:r>
              <a:rPr lang="en-US" baseline="0" dirty="0"/>
              <a:t>Go to </a:t>
            </a:r>
            <a:r>
              <a:rPr lang="en-US" baseline="0" dirty="0" err="1"/>
              <a:t>ProductDimTable</a:t>
            </a:r>
            <a:endParaRPr lang="en-US" baseline="0" dirty="0"/>
          </a:p>
          <a:p>
            <a:r>
              <a:rPr lang="en-US" baseline="0" dirty="0"/>
              <a:t>Create a column = SUM(</a:t>
            </a:r>
            <a:r>
              <a:rPr lang="en-US" b="0" dirty="0">
                <a:solidFill>
                  <a:schemeClr val="tx1">
                    <a:lumMod val="60000"/>
                    <a:lumOff val="40000"/>
                  </a:schemeClr>
                </a:solidFill>
              </a:rPr>
              <a:t>Sales[Sales Amount]) – This will show total sales for the entire data model not taking the row context into account.</a:t>
            </a:r>
            <a:endParaRPr lang="en-US" b="0" baseline="0" dirty="0"/>
          </a:p>
          <a:p>
            <a:r>
              <a:rPr lang="en-US" baseline="0" dirty="0"/>
              <a:t>Show the first Calculated Column, the SUMX and RELATEDTABLE functions transfer row context to filter context.</a:t>
            </a:r>
            <a:endParaRPr lang="en-US" dirty="0"/>
          </a:p>
          <a:p>
            <a:r>
              <a:rPr lang="en-US" dirty="0"/>
              <a:t>In the second formula wrapping the SUM in a CALCULATE does the same thing.</a:t>
            </a:r>
          </a:p>
        </p:txBody>
      </p:sp>
    </p:spTree>
    <p:extLst>
      <p:ext uri="{BB962C8B-B14F-4D97-AF65-F5344CB8AC3E}">
        <p14:creationId xmlns:p14="http://schemas.microsoft.com/office/powerpoint/2010/main" val="387608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Footer Placeholder 2">
            <a:extLst>
              <a:ext uri="{FF2B5EF4-FFF2-40B4-BE49-F238E27FC236}">
                <a16:creationId xmlns:a16="http://schemas.microsoft.com/office/drawing/2014/main" id="{96B602E4-6AB6-460B-B8F2-7560A0C71CEA}"/>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169551"/>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Enhance your Data Model</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7" name="Footer Placeholder 2">
            <a:extLst>
              <a:ext uri="{FF2B5EF4-FFF2-40B4-BE49-F238E27FC236}">
                <a16:creationId xmlns:a16="http://schemas.microsoft.com/office/drawing/2014/main" id="{546F5638-549B-48FD-A27C-B55E972285BF}"/>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3A1C60B0-04A2-4DD1-AC47-6ED08E5D0F89}"/>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Tree>
    <p:extLst>
      <p:ext uri="{BB962C8B-B14F-4D97-AF65-F5344CB8AC3E}">
        <p14:creationId xmlns:p14="http://schemas.microsoft.com/office/powerpoint/2010/main" val="3590047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C81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
        <p:nvSpPr>
          <p:cNvPr id="4" name="Footer Placeholder 2">
            <a:extLst>
              <a:ext uri="{FF2B5EF4-FFF2-40B4-BE49-F238E27FC236}">
                <a16:creationId xmlns:a16="http://schemas.microsoft.com/office/drawing/2014/main" id="{C29E59E3-E882-43F5-BA77-B1C9655EBA4C}"/>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Tree>
    <p:extLst>
      <p:ext uri="{BB962C8B-B14F-4D97-AF65-F5344CB8AC3E}">
        <p14:creationId xmlns:p14="http://schemas.microsoft.com/office/powerpoint/2010/main" val="29503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98"/>
                        <a:ext cx="1587" cy="1587"/>
                      </a:xfrm>
                      <a:prstGeom prst="rect">
                        <a:avLst/>
                      </a:prstGeom>
                    </p:spPr>
                  </p:pic>
                </p:oleObj>
              </mc:Fallback>
            </mc:AlternateContent>
          </a:graphicData>
        </a:graphic>
      </p:graphicFrame>
      <p:sp>
        <p:nvSpPr>
          <p:cNvPr id="10" name="Title 2">
            <a:extLst>
              <a:ext uri="{FF2B5EF4-FFF2-40B4-BE49-F238E27FC236}">
                <a16:creationId xmlns:a16="http://schemas.microsoft.com/office/drawing/2014/main" id="{F953C581-66D1-49CD-8706-9DA69EDCDD2A}"/>
              </a:ext>
            </a:extLst>
          </p:cNvPr>
          <p:cNvSpPr>
            <a:spLocks noGrp="1"/>
          </p:cNvSpPr>
          <p:nvPr>
            <p:ph type="title"/>
          </p:nvPr>
        </p:nvSpPr>
        <p:spPr>
          <a:xfrm>
            <a:off x="916756" y="608400"/>
            <a:ext cx="10339200" cy="412454"/>
          </a:xfrm>
        </p:spPr>
        <p:txBody>
          <a:bodyPr anchor="t" anchorCtr="0"/>
          <a:lst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a:lstStyle>
          <a:p>
            <a:r>
              <a:rPr lang="en-US"/>
              <a:t>Click to edit Master title style</a:t>
            </a:r>
            <a:endParaRPr lang="en-US" dirty="0"/>
          </a:p>
        </p:txBody>
      </p:sp>
    </p:spTree>
    <p:extLst>
      <p:ext uri="{BB962C8B-B14F-4D97-AF65-F5344CB8AC3E}">
        <p14:creationId xmlns:p14="http://schemas.microsoft.com/office/powerpoint/2010/main" val="40557465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pic>
        <p:nvPicPr>
          <p:cNvPr id="6" name="Picture 5"/>
          <p:cNvPicPr>
            <a:picLocks noChangeAspect="1"/>
          </p:cNvPicPr>
          <p:nvPr/>
        </p:nvPicPr>
        <p:blipFill>
          <a:blip r:embed="rId7"/>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6" r:id="rId1"/>
    <p:sldLayoutId id="2147483732" r:id="rId2"/>
    <p:sldLayoutId id="2147483733" r:id="rId3"/>
    <p:sldLayoutId id="2147483807" r:id="rId4"/>
    <p:sldLayoutId id="2147483808" r:id="rId5"/>
  </p:sldLayoutIdLst>
  <p:transition>
    <p:fade/>
  </p:transition>
  <p:hf hd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s://powerbi.microsoft.com/en-us/documentation/powerbi-desktop-quickstart-learn-dax-basics/"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msdn.microsoft.com/en-us/library/gg413422.aspx" TargetMode="External"/><Relationship Id="rId17" Type="http://schemas.openxmlformats.org/officeDocument/2006/relationships/image" Target="../media/image5.png"/><Relationship Id="rId2" Type="http://schemas.openxmlformats.org/officeDocument/2006/relationships/notesSlide" Target="../notesSlides/notesSlide116.xml"/><Relationship Id="rId16" Type="http://schemas.openxmlformats.org/officeDocument/2006/relationships/hyperlink" Target="https://support.office.com/en-us/article/QuickStart-Learn-DAX-Basics-in-30-Minutes-51744643-c2a5-436a-bdf6-c895762bec1a" TargetMode="External"/><Relationship Id="rId1" Type="http://schemas.openxmlformats.org/officeDocument/2006/relationships/slideLayout" Target="../slideLayouts/slideLayout3.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s://msdn.microsoft.com/library/Mt253322?CorrelationId=76b5c813-fc40-4d4e-ba47-f96ce7c60fe0&amp;ui=en-US&amp;rs=en-US&amp;ad=US"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www.daxpattern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hyperlink" Target="mailto:jhobbs@valorem.com" TargetMode="External"/><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obvience.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hyperlink" Target="https://valoremreply.com/authors/joseph-hobbs/"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jpe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881376" y="0"/>
            <a:ext cx="1310624" cy="406167"/>
          </a:xfrm>
          <a:prstGeom prst="rect">
            <a:avLst/>
          </a:prstGeom>
        </p:spPr>
      </p:pic>
      <p:sp>
        <p:nvSpPr>
          <p:cNvPr id="7" name="TextBox 6"/>
          <p:cNvSpPr txBox="1"/>
          <p:nvPr/>
        </p:nvSpPr>
        <p:spPr>
          <a:xfrm>
            <a:off x="614753" y="2279529"/>
            <a:ext cx="2650084" cy="954107"/>
          </a:xfrm>
          <a:prstGeom prst="rect">
            <a:avLst/>
          </a:prstGeom>
          <a:noFill/>
        </p:spPr>
        <p:txBody>
          <a:bodyPr wrap="none" rtlCol="0">
            <a:spAutoFit/>
          </a:bodyPr>
          <a:lstStyle/>
          <a:p>
            <a:r>
              <a:rPr lang="en-US" sz="3600" dirty="0"/>
              <a:t>Hobbs</a:t>
            </a:r>
          </a:p>
          <a:p>
            <a:r>
              <a:rPr lang="en-US" sz="2000" dirty="0"/>
              <a:t>jhobbs@valorem.com</a:t>
            </a:r>
            <a:endParaRPr lang="en-US" sz="1600" u="sng" dirty="0">
              <a:solidFill>
                <a:srgbClr val="0071C7"/>
              </a:solidFill>
            </a:endParaRPr>
          </a:p>
        </p:txBody>
      </p:sp>
      <p:sp>
        <p:nvSpPr>
          <p:cNvPr id="4" name="Footer Placeholder 3">
            <a:extLst>
              <a:ext uri="{FF2B5EF4-FFF2-40B4-BE49-F238E27FC236}">
                <a16:creationId xmlns:a16="http://schemas.microsoft.com/office/drawing/2014/main" id="{D173FFD5-5810-4674-81CB-D383B23FD31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869" y="2036356"/>
            <a:ext cx="7626742" cy="3435527"/>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Components of a data model – Fact Table</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38728" cy="507831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rPr>
              <a:t>Fact Table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Contains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t>
            </a:r>
            <a:b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16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items to be aggregated) </a:t>
            </a: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of a business process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Transactions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 Revenue</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Units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Cost</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are usually sliceable. </a:t>
            </a:r>
          </a:p>
          <a:p>
            <a:pPr marR="0" lvl="0" defTabSz="914400" eaLnBrk="1" fontAlgn="auto" latinLnBrk="0" hangingPunct="1">
              <a:lnSpc>
                <a:spcPct val="100000"/>
              </a:lnSpc>
              <a:spcBef>
                <a:spcPts val="0"/>
              </a:spcBef>
              <a:spcAft>
                <a:spcPts val="0"/>
              </a:spcAft>
              <a:buClrTx/>
              <a:buSzTx/>
              <a:tabLst/>
              <a:defRPr/>
            </a:pPr>
            <a:r>
              <a:rPr lang="en-US" sz="2400" kern="0" dirty="0">
                <a:gradFill>
                  <a:gsLst>
                    <a:gs pos="1250">
                      <a:schemeClr val="tx1"/>
                    </a:gs>
                    <a:gs pos="100000">
                      <a:schemeClr val="tx1"/>
                    </a:gs>
                  </a:gsLst>
                  <a:lin ang="5400000" scaled="0"/>
                </a:gradFill>
                <a:latin typeface="+mj-lt"/>
              </a:rPr>
              <a: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By Month, </a:t>
            </a:r>
          </a:p>
          <a:p>
            <a:pPr marR="0" lvl="0" defTabSz="914400" eaLnBrk="1" fontAlgn="auto" latinLnBrk="0" hangingPunct="1">
              <a:lnSpc>
                <a:spcPct val="100000"/>
              </a:lnSpc>
              <a:spcBef>
                <a:spcPts val="0"/>
              </a:spcBef>
              <a:spcAft>
                <a:spcPts val="0"/>
              </a:spcAft>
              <a:buClrTx/>
              <a:buSzTx/>
              <a:tabLst/>
              <a:defRPr/>
            </a:pPr>
            <a:r>
              <a:rPr lang="en-US" sz="2400" kern="0" dirty="0">
                <a:gradFill>
                  <a:gsLst>
                    <a:gs pos="1250">
                      <a:schemeClr val="tx1"/>
                    </a:gs>
                    <a:gs pos="100000">
                      <a:schemeClr val="tx1"/>
                    </a:gs>
                  </a:gsLst>
                  <a:lin ang="5400000" scaled="0"/>
                </a:gradFill>
                <a:latin typeface="+mj-lt"/>
              </a:rPr>
              <a: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Customer</a:t>
            </a:r>
          </a:p>
        </p:txBody>
      </p:sp>
      <p:sp>
        <p:nvSpPr>
          <p:cNvPr id="11" name="Rectangular Callout 10"/>
          <p:cNvSpPr/>
          <p:nvPr/>
        </p:nvSpPr>
        <p:spPr bwMode="auto">
          <a:xfrm>
            <a:off x="2226997" y="1768438"/>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2" name="Footer Placeholder 1">
            <a:extLst>
              <a:ext uri="{FF2B5EF4-FFF2-40B4-BE49-F238E27FC236}">
                <a16:creationId xmlns:a16="http://schemas.microsoft.com/office/drawing/2014/main" id="{7F88B805-E987-44C6-A412-51B50A28441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55696165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Converting Row Context to Filter Context (Example 1)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672683"/>
            <a:ext cx="11836094" cy="2585323"/>
          </a:xfrm>
          <a:prstGeom prst="rect">
            <a:avLst/>
          </a:prstGeom>
        </p:spPr>
        <p:txBody>
          <a:bodyPr wrap="square">
            <a:spAutoFit/>
          </a:bodyPr>
          <a:lstStyle/>
          <a:p>
            <a:r>
              <a:rPr lang="en-US" b="1" dirty="0">
                <a:solidFill>
                  <a:schemeClr val="tx1">
                    <a:lumMod val="60000"/>
                    <a:lumOff val="40000"/>
                  </a:schemeClr>
                </a:solidFill>
              </a:rPr>
              <a:t>Sales velocity Segment = IF(</a:t>
            </a:r>
          </a:p>
          <a:p>
            <a:r>
              <a:rPr lang="en-US" b="1" dirty="0">
                <a:solidFill>
                  <a:schemeClr val="tx1">
                    <a:lumMod val="60000"/>
                    <a:lumOff val="40000"/>
                  </a:schemeClr>
                </a:solidFill>
              </a:rPr>
              <a:t>                                              SUMX(RELATEDTABLE(Sales), Sales[Sales Amount])&gt;=200000,                     </a:t>
            </a:r>
          </a:p>
          <a:p>
            <a:r>
              <a:rPr lang="en-US" b="1" dirty="0">
                <a:solidFill>
                  <a:schemeClr val="tx1">
                    <a:lumMod val="60000"/>
                    <a:lumOff val="40000"/>
                  </a:schemeClr>
                </a:solidFill>
              </a:rPr>
              <a:t>                                             “High  Velocity”, </a:t>
            </a:r>
          </a:p>
          <a:p>
            <a:r>
              <a:rPr lang="en-US" b="1" dirty="0">
                <a:solidFill>
                  <a:schemeClr val="tx1">
                    <a:lumMod val="60000"/>
                    <a:lumOff val="40000"/>
                  </a:schemeClr>
                </a:solidFill>
              </a:rPr>
              <a:t>                                             “Low Velocity”)</a:t>
            </a:r>
          </a:p>
          <a:p>
            <a:endParaRPr lang="en-US" b="1" dirty="0">
              <a:solidFill>
                <a:srgbClr val="00B0F0"/>
              </a:solidFill>
            </a:endParaRPr>
          </a:p>
          <a:p>
            <a:r>
              <a:rPr lang="en-US" b="1" dirty="0">
                <a:solidFill>
                  <a:srgbClr val="00B0F0"/>
                </a:solidFill>
              </a:rPr>
              <a:t>Sales Velocity (Using CALCULATE) = IF (</a:t>
            </a:r>
          </a:p>
          <a:p>
            <a:r>
              <a:rPr lang="en-US" b="1" dirty="0">
                <a:solidFill>
                  <a:srgbClr val="00B0F0"/>
                </a:solidFill>
              </a:rPr>
              <a:t>                                                              CALCULATE(SUM(Sales[Sales Amount])) &gt;= 200000, </a:t>
            </a:r>
          </a:p>
          <a:p>
            <a:r>
              <a:rPr lang="en-US" b="1" dirty="0">
                <a:solidFill>
                  <a:srgbClr val="00B0F0"/>
                </a:solidFill>
              </a:rPr>
              <a:t>                                                              "High Velocity", </a:t>
            </a:r>
          </a:p>
          <a:p>
            <a:r>
              <a:rPr lang="en-US" b="1" dirty="0">
                <a:solidFill>
                  <a:srgbClr val="00B0F0"/>
                </a:solidFill>
              </a:rPr>
              <a:t>                                                              "Low Velocity")</a:t>
            </a:r>
          </a:p>
        </p:txBody>
      </p:sp>
      <p:sp>
        <p:nvSpPr>
          <p:cNvPr id="10" name="Rectangle 9"/>
          <p:cNvSpPr/>
          <p:nvPr/>
        </p:nvSpPr>
        <p:spPr>
          <a:xfrm>
            <a:off x="-142741" y="3932202"/>
            <a:ext cx="12095163" cy="2471446"/>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Another way to do Dynamic Segmentation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method does not use Iterators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Instead it uses CALCULATE to convert Row Context to Filter Context</a:t>
            </a:r>
          </a:p>
        </p:txBody>
      </p:sp>
      <p:sp>
        <p:nvSpPr>
          <p:cNvPr id="4" name="Footer Placeholder 3">
            <a:extLst>
              <a:ext uri="{FF2B5EF4-FFF2-40B4-BE49-F238E27FC236}">
                <a16:creationId xmlns:a16="http://schemas.microsoft.com/office/drawing/2014/main" id="{D963C091-36CC-45AE-A0E7-4FB4F49BEE5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4899372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Other Iterator Functions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1006066" cy="1938992"/>
          </a:xfrm>
          <a:prstGeom prst="rect">
            <a:avLst/>
          </a:prstGeom>
        </p:spPr>
        <p:txBody>
          <a:bodyPr wrap="square">
            <a:spAutoFit/>
          </a:bodyPr>
          <a:lstStyle/>
          <a:p>
            <a:r>
              <a:rPr lang="en-US" sz="2400" b="1" dirty="0"/>
              <a:t>AVERAGEX , PRODUCTX, MINX, MAXX– All work the same way as SUMX</a:t>
            </a:r>
          </a:p>
          <a:p>
            <a:endParaRPr lang="en-US" sz="2400" b="1" dirty="0"/>
          </a:p>
          <a:p>
            <a:endParaRPr lang="en-US" sz="2400" b="1" dirty="0"/>
          </a:p>
          <a:p>
            <a:r>
              <a:rPr lang="en-US" sz="2400" b="1" dirty="0"/>
              <a:t>RANKX – Works similar to SUMX, but slightly more complex (more options)</a:t>
            </a:r>
          </a:p>
        </p:txBody>
      </p:sp>
      <p:sp>
        <p:nvSpPr>
          <p:cNvPr id="2" name="Footer Placeholder 1">
            <a:extLst>
              <a:ext uri="{FF2B5EF4-FFF2-40B4-BE49-F238E27FC236}">
                <a16:creationId xmlns:a16="http://schemas.microsoft.com/office/drawing/2014/main" id="{CF1389B4-EFD1-4B0D-96F8-15EF0514CD2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3095152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  Summary and Application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257561" y="5582718"/>
            <a:ext cx="1074878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t>CALCULATE is one of the primary places where Table functions are used</a:t>
            </a:r>
          </a:p>
        </p:txBody>
      </p:sp>
      <p:sp>
        <p:nvSpPr>
          <p:cNvPr id="9" name="Rectangle 8"/>
          <p:cNvSpPr/>
          <p:nvPr/>
        </p:nvSpPr>
        <p:spPr>
          <a:xfrm>
            <a:off x="355042" y="118410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in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2" name="Footer Placeholder 1">
            <a:extLst>
              <a:ext uri="{FF2B5EF4-FFF2-40B4-BE49-F238E27FC236}">
                <a16:creationId xmlns:a16="http://schemas.microsoft.com/office/drawing/2014/main" id="{CAAE5600-AA51-4729-9967-8938D516D07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96572108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4 Lab </a:t>
            </a:r>
          </a:p>
        </p:txBody>
      </p:sp>
      <p:sp>
        <p:nvSpPr>
          <p:cNvPr id="4" name="Rectangle 3"/>
          <p:cNvSpPr/>
          <p:nvPr/>
        </p:nvSpPr>
        <p:spPr>
          <a:xfrm>
            <a:off x="449349" y="1213359"/>
            <a:ext cx="11742651" cy="461665"/>
          </a:xfrm>
          <a:prstGeom prst="rect">
            <a:avLst/>
          </a:prstGeom>
        </p:spPr>
        <p:txBody>
          <a:bodyPr wrap="square">
            <a:spAutoFit/>
          </a:bodyPr>
          <a:lstStyle/>
          <a:p>
            <a:r>
              <a:rPr lang="en-US" sz="2400" dirty="0">
                <a:gradFill>
                  <a:gsLst>
                    <a:gs pos="1250">
                      <a:schemeClr val="tx1"/>
                    </a:gs>
                    <a:gs pos="100000">
                      <a:schemeClr val="tx1"/>
                    </a:gs>
                  </a:gsLst>
                  <a:lin ang="5400000" scaled="0"/>
                </a:gradFill>
              </a:rPr>
              <a:t>Create a report for the VP in charge of the Youth and Accessory Segments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611" y="1675024"/>
            <a:ext cx="4407491" cy="188337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503" y="3865435"/>
            <a:ext cx="4400189" cy="1706969"/>
          </a:xfrm>
          <a:prstGeom prst="rect">
            <a:avLst/>
          </a:prstGeom>
        </p:spPr>
      </p:pic>
      <p:sp>
        <p:nvSpPr>
          <p:cNvPr id="6" name="Rectangle 5"/>
          <p:cNvSpPr/>
          <p:nvPr/>
        </p:nvSpPr>
        <p:spPr>
          <a:xfrm>
            <a:off x="449349" y="1520391"/>
            <a:ext cx="6639608" cy="5262979"/>
          </a:xfrm>
          <a:prstGeom prst="rect">
            <a:avLst/>
          </a:prstGeom>
        </p:spPr>
        <p:txBody>
          <a:bodyPr wrap="square">
            <a:spAutoFit/>
          </a:bodyPr>
          <a:lstStyle/>
          <a:p>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table visualization showing total units sold in the Youth Segment, Accessory Segment, and all other segments; by Campaign Device</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line chart showing total units sold in Youth and Accessory Segments by month</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BONUS: Use Iterators on the Unit Cost and Unit Price from the ProductDim table to calculate Sales Amount, Cost of Goods Sold, Profit and build some visuals around them</a:t>
            </a:r>
          </a:p>
          <a:p>
            <a:pPr marL="457200" indent="-457200">
              <a:buAutoNum type="arabicPeriod"/>
            </a:pPr>
            <a:endParaRPr lang="en-US" sz="2400" dirty="0">
              <a:gradFill>
                <a:gsLst>
                  <a:gs pos="1250">
                    <a:schemeClr val="tx1"/>
                  </a:gs>
                  <a:gs pos="100000">
                    <a:schemeClr val="tx1"/>
                  </a:gs>
                </a:gsLst>
                <a:lin ang="5400000" scaled="0"/>
              </a:gradFill>
            </a:endParaRPr>
          </a:p>
        </p:txBody>
      </p:sp>
      <p:sp>
        <p:nvSpPr>
          <p:cNvPr id="7" name="Footer Placeholder 6">
            <a:extLst>
              <a:ext uri="{FF2B5EF4-FFF2-40B4-BE49-F238E27FC236}">
                <a16:creationId xmlns:a16="http://schemas.microsoft.com/office/drawing/2014/main" id="{769EDC45-67F5-45C5-93DF-1006314AC80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3803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25976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p:txBody>
      </p:sp>
      <p:sp>
        <p:nvSpPr>
          <p:cNvPr id="2" name="Footer Placeholder 1">
            <a:extLst>
              <a:ext uri="{FF2B5EF4-FFF2-40B4-BE49-F238E27FC236}">
                <a16:creationId xmlns:a16="http://schemas.microsoft.com/office/drawing/2014/main" id="{E057C50F-2105-46AB-9109-5662AC6C4DA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8042729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5</a:t>
            </a:r>
          </a:p>
          <a:p>
            <a:r>
              <a:rPr lang="en-US" sz="6600" b="1" dirty="0">
                <a:solidFill>
                  <a:schemeClr val="tx1"/>
                </a:solidFill>
              </a:rPr>
              <a:t>Advanced DAX</a:t>
            </a:r>
            <a:br>
              <a:rPr lang="en-US" sz="6600" b="1" dirty="0">
                <a:solidFill>
                  <a:schemeClr val="tx1"/>
                </a:solidFill>
              </a:rPr>
            </a:br>
            <a:r>
              <a:rPr lang="en-US" sz="6600" b="1" dirty="0">
                <a:solidFill>
                  <a:schemeClr val="tx1"/>
                </a:solidFill>
              </a:rPr>
              <a:t>Time Intelligence Functions</a:t>
            </a:r>
          </a:p>
          <a:p>
            <a:endParaRPr lang="en-US" sz="6600" b="1" i="1" dirty="0">
              <a:solidFill>
                <a:schemeClr val="tx1"/>
              </a:solidFill>
            </a:endParaRPr>
          </a:p>
        </p:txBody>
      </p:sp>
    </p:spTree>
    <p:extLst>
      <p:ext uri="{BB962C8B-B14F-4D97-AF65-F5344CB8AC3E}">
        <p14:creationId xmlns:p14="http://schemas.microsoft.com/office/powerpoint/2010/main" val="42531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008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parse advanced DAX formulas (e.g., cumulative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Introduction to resources for further learning</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44FEB1FB-F894-469E-A782-6CFEA76DEAE3}"/>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5A46CD6E-245B-42E9-8681-213B5E3819BE}"/>
              </a:ext>
            </a:extLst>
          </p:cNvPr>
          <p:cNvSpPr>
            <a:spLocks noGrp="1"/>
          </p:cNvSpPr>
          <p:nvPr>
            <p:ph type="sldNum" sz="quarter" idx="11"/>
          </p:nvPr>
        </p:nvSpPr>
        <p:spPr/>
        <p:txBody>
          <a:bodyPr/>
          <a:lstStyle/>
          <a:p>
            <a:fld id="{4E4C8473-95EA-48C2-917D-84A3AF9AB99B}" type="slidenum">
              <a:rPr lang="en-US" smtClean="0"/>
              <a:t>106</a:t>
            </a:fld>
            <a:endParaRPr lang="en-US" dirty="0"/>
          </a:p>
        </p:txBody>
      </p:sp>
    </p:spTree>
    <p:extLst>
      <p:ext uri="{BB962C8B-B14F-4D97-AF65-F5344CB8AC3E}">
        <p14:creationId xmlns:p14="http://schemas.microsoft.com/office/powerpoint/2010/main" val="2630922529"/>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err="1">
                <a:solidFill>
                  <a:srgbClr val="00B0F0"/>
                </a:solidFill>
                <a:latin typeface="+mn-lt"/>
              </a:rPr>
              <a:t>SalesYTD</a:t>
            </a:r>
            <a:r>
              <a:rPr lang="en-US" altLang="en-US" b="1" dirty="0">
                <a:solidFill>
                  <a:srgbClr val="00B0F0"/>
                </a:solidFill>
                <a:latin typeface="+mn-lt"/>
              </a:rPr>
              <a:t>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3" name="Rectangle 2"/>
          <p:cNvSpPr/>
          <p:nvPr/>
        </p:nvSpPr>
        <p:spPr>
          <a:xfrm>
            <a:off x="355042" y="5912378"/>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7481" y="1818085"/>
            <a:ext cx="3551697" cy="3827096"/>
          </a:xfrm>
          <a:prstGeom prst="rect">
            <a:avLst/>
          </a:prstGeom>
        </p:spPr>
      </p:pic>
      <p:sp>
        <p:nvSpPr>
          <p:cNvPr id="9" name="Footer Placeholder 8">
            <a:extLst>
              <a:ext uri="{FF2B5EF4-FFF2-40B4-BE49-F238E27FC236}">
                <a16:creationId xmlns:a16="http://schemas.microsoft.com/office/drawing/2014/main" id="{BEAF28DA-265A-49C3-8AA9-A3ECFA9A7C7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21201075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err="1">
                <a:solidFill>
                  <a:schemeClr val="tx1">
                    <a:lumMod val="60000"/>
                    <a:lumOff val="40000"/>
                  </a:schemeClr>
                </a:solidFill>
                <a:latin typeface="+mn-lt"/>
              </a:rPr>
              <a:t>SalesYTD</a:t>
            </a:r>
            <a:r>
              <a:rPr lang="en-US" altLang="en-US" b="1" dirty="0">
                <a:solidFill>
                  <a:schemeClr val="tx1">
                    <a:lumMod val="60000"/>
                    <a:lumOff val="40000"/>
                  </a:schemeClr>
                </a:solidFill>
                <a:latin typeface="+mn-lt"/>
              </a:rPr>
              <a:t>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p:cNvSpPr/>
          <p:nvPr/>
        </p:nvSpPr>
        <p:spPr>
          <a:xfrm>
            <a:off x="5679372" y="2451130"/>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
        <p:nvSpPr>
          <p:cNvPr id="3" name="Footer Placeholder 2">
            <a:extLst>
              <a:ext uri="{FF2B5EF4-FFF2-40B4-BE49-F238E27FC236}">
                <a16:creationId xmlns:a16="http://schemas.microsoft.com/office/drawing/2014/main" id="{7301CD7D-438D-426A-8638-B92F57F3326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4762437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err="1">
                <a:solidFill>
                  <a:schemeClr val="tx1">
                    <a:lumMod val="60000"/>
                    <a:lumOff val="40000"/>
                  </a:schemeClr>
                </a:solidFill>
                <a:latin typeface="+mn-lt"/>
              </a:rPr>
              <a:t>SalesYTD</a:t>
            </a:r>
            <a:r>
              <a:rPr lang="en-US" altLang="en-US" b="1" dirty="0">
                <a:solidFill>
                  <a:schemeClr val="tx1">
                    <a:lumMod val="60000"/>
                    <a:lumOff val="40000"/>
                  </a:schemeClr>
                </a:solidFill>
                <a:latin typeface="+mn-lt"/>
              </a:rPr>
              <a:t>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29476" y="2597358"/>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
        <p:nvSpPr>
          <p:cNvPr id="3" name="Footer Placeholder 2">
            <a:extLst>
              <a:ext uri="{FF2B5EF4-FFF2-40B4-BE49-F238E27FC236}">
                <a16:creationId xmlns:a16="http://schemas.microsoft.com/office/drawing/2014/main" id="{2DED806E-07D7-476A-AED4-474A80C6D44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286275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Components of a data model – Dim Table</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43756" cy="353943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rgbClr val="505050"/>
                    </a:gs>
                    <a:gs pos="100000">
                      <a:srgbClr val="505050"/>
                    </a:gs>
                  </a:gsLst>
                  <a:lin ang="5400000" scaled="0"/>
                </a:gradFill>
                <a:effectLst/>
                <a:uLnTx/>
                <a:uFillTx/>
              </a:rPr>
              <a:t>Dim Table</a:t>
            </a:r>
            <a:endPar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 Dim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Dimension)</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 contains descriptive attributes that define how a fact should roll up</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month, By Customer, By Geo</a:t>
            </a:r>
          </a:p>
        </p:txBody>
      </p:sp>
      <p:sp>
        <p:nvSpPr>
          <p:cNvPr id="14" name="Rectangular Callout 13"/>
          <p:cNvSpPr/>
          <p:nvPr/>
        </p:nvSpPr>
        <p:spPr bwMode="auto">
          <a:xfrm>
            <a:off x="4981140" y="1671092"/>
            <a:ext cx="832981" cy="612648"/>
          </a:xfrm>
          <a:prstGeom prst="wedgeRectCallout">
            <a:avLst>
              <a:gd name="adj1" fmla="val 92429"/>
              <a:gd name="adj2" fmla="val 7808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6" name="Rectangular Callout 15"/>
          <p:cNvSpPr/>
          <p:nvPr/>
        </p:nvSpPr>
        <p:spPr bwMode="auto">
          <a:xfrm>
            <a:off x="4981140" y="1671092"/>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18" name="Rectangular Callout 17"/>
          <p:cNvSpPr/>
          <p:nvPr/>
        </p:nvSpPr>
        <p:spPr bwMode="auto">
          <a:xfrm>
            <a:off x="2040718" y="1671092"/>
            <a:ext cx="832981" cy="619580"/>
          </a:xfrm>
          <a:prstGeom prst="wedgeRectCallout">
            <a:avLst>
              <a:gd name="adj1" fmla="val -100140"/>
              <a:gd name="adj2" fmla="val 111637"/>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9" name="Rectangular Callout 18"/>
          <p:cNvSpPr/>
          <p:nvPr/>
        </p:nvSpPr>
        <p:spPr bwMode="auto">
          <a:xfrm>
            <a:off x="2040719" y="1671092"/>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2" name="Footer Placeholder 1">
            <a:extLst>
              <a:ext uri="{FF2B5EF4-FFF2-40B4-BE49-F238E27FC236}">
                <a16:creationId xmlns:a16="http://schemas.microsoft.com/office/drawing/2014/main" id="{B2F391A7-B015-4B83-821A-E3D3B6A32E3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8839754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err="1">
                <a:solidFill>
                  <a:schemeClr val="tx1">
                    <a:lumMod val="60000"/>
                    <a:lumOff val="40000"/>
                  </a:schemeClr>
                </a:solidFill>
                <a:latin typeface="+mn-lt"/>
              </a:rPr>
              <a:t>SalesYTD</a:t>
            </a:r>
            <a:r>
              <a:rPr lang="en-US" altLang="en-US" b="1" dirty="0">
                <a:solidFill>
                  <a:schemeClr val="tx1">
                    <a:lumMod val="60000"/>
                    <a:lumOff val="40000"/>
                  </a:schemeClr>
                </a:solidFill>
                <a:latin typeface="+mn-lt"/>
              </a:rPr>
              <a:t>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3" y="2721072"/>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A5A2DF4C-94E2-4C0A-976E-359DA8C034F5}"/>
              </a:ext>
            </a:extLst>
          </p:cNvPr>
          <p:cNvSpPr/>
          <p:nvPr/>
        </p:nvSpPr>
        <p:spPr>
          <a:xfrm>
            <a:off x="865" y="6241323"/>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
        <p:nvSpPr>
          <p:cNvPr id="3" name="Footer Placeholder 2">
            <a:extLst>
              <a:ext uri="{FF2B5EF4-FFF2-40B4-BE49-F238E27FC236}">
                <a16:creationId xmlns:a16="http://schemas.microsoft.com/office/drawing/2014/main" id="{AB8B6400-B634-47AE-9B58-9F20B373109E}"/>
              </a:ext>
            </a:extLst>
          </p:cNvPr>
          <p:cNvSpPr>
            <a:spLocks noGrp="1"/>
          </p:cNvSpPr>
          <p:nvPr>
            <p:ph type="ftr" sz="quarter" idx="3"/>
          </p:nvPr>
        </p:nvSpPr>
        <p:spPr/>
        <p:txBody>
          <a:bodyPr/>
          <a:lstStyle/>
          <a:p>
            <a:r>
              <a:rPr lang="en-US" dirty="0"/>
              <a:t>© 2017 Microsoft. All rights reserved.</a:t>
            </a:r>
          </a:p>
        </p:txBody>
      </p:sp>
    </p:spTree>
    <p:extLst>
      <p:ext uri="{BB962C8B-B14F-4D97-AF65-F5344CB8AC3E}">
        <p14:creationId xmlns:p14="http://schemas.microsoft.com/office/powerpoint/2010/main" val="33275297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err="1">
                <a:solidFill>
                  <a:schemeClr val="tx1">
                    <a:lumMod val="60000"/>
                    <a:lumOff val="40000"/>
                  </a:schemeClr>
                </a:solidFill>
                <a:latin typeface="+mn-lt"/>
              </a:rPr>
              <a:t>SalesYTD</a:t>
            </a:r>
            <a:r>
              <a:rPr lang="en-US" altLang="en-US" b="1" dirty="0">
                <a:solidFill>
                  <a:schemeClr val="tx1">
                    <a:lumMod val="60000"/>
                    <a:lumOff val="40000"/>
                  </a:schemeClr>
                </a:solidFill>
                <a:latin typeface="+mn-lt"/>
              </a:rPr>
              <a:t>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37245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93D64B3-633D-4F37-9692-92D9F5B498C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28699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1"/>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err="1">
                <a:solidFill>
                  <a:schemeClr val="tx1">
                    <a:lumMod val="60000"/>
                    <a:lumOff val="40000"/>
                  </a:schemeClr>
                </a:solidFill>
                <a:latin typeface="+mn-lt"/>
              </a:rPr>
              <a:t>SalesYTD</a:t>
            </a:r>
            <a:r>
              <a:rPr lang="en-US" altLang="en-US" b="1" dirty="0">
                <a:solidFill>
                  <a:schemeClr val="tx1">
                    <a:lumMod val="60000"/>
                    <a:lumOff val="40000"/>
                  </a:schemeClr>
                </a:solidFill>
                <a:latin typeface="+mn-lt"/>
              </a:rPr>
              <a:t>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552970"/>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
        <p:nvSpPr>
          <p:cNvPr id="3" name="Footer Placeholder 2">
            <a:extLst>
              <a:ext uri="{FF2B5EF4-FFF2-40B4-BE49-F238E27FC236}">
                <a16:creationId xmlns:a16="http://schemas.microsoft.com/office/drawing/2014/main" id="{F6C6A080-88C2-441F-9EC4-515AD04826D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6010126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Introducing Time Intelligence – There is an App for that!!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546542"/>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err="1">
                <a:solidFill>
                  <a:srgbClr val="00B0F0"/>
                </a:solidFill>
                <a:latin typeface="+mn-lt"/>
              </a:rPr>
              <a:t>SalesYTD</a:t>
            </a:r>
            <a:r>
              <a:rPr lang="en-US" altLang="en-US" b="1" dirty="0">
                <a:solidFill>
                  <a:srgbClr val="00B0F0"/>
                </a:solidFill>
                <a:latin typeface="+mn-lt"/>
              </a:rPr>
              <a:t> Easier =</a:t>
            </a:r>
            <a:br>
              <a:rPr lang="en-US" altLang="en-US" b="1" dirty="0">
                <a:solidFill>
                  <a:srgbClr val="00B0F0"/>
                </a:solidFill>
                <a:latin typeface="+mn-lt"/>
              </a:rPr>
            </a:b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DATESYTD(DateDim[Date])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9" name="Rectangle 8"/>
          <p:cNvSpPr/>
          <p:nvPr/>
        </p:nvSpPr>
        <p:spPr>
          <a:xfrm>
            <a:off x="5539672" y="2508679"/>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0" name="Rectangle 9"/>
          <p:cNvSpPr/>
          <p:nvPr/>
        </p:nvSpPr>
        <p:spPr>
          <a:xfrm>
            <a:off x="267500" y="6088359"/>
            <a:ext cx="12283721"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Time Intelligence functions are your friends – They will save you time!</a:t>
            </a:r>
            <a:endParaRPr lang="en-US" dirty="0"/>
          </a:p>
        </p:txBody>
      </p:sp>
      <p:sp>
        <p:nvSpPr>
          <p:cNvPr id="3" name="Footer Placeholder 2">
            <a:extLst>
              <a:ext uri="{FF2B5EF4-FFF2-40B4-BE49-F238E27FC236}">
                <a16:creationId xmlns:a16="http://schemas.microsoft.com/office/drawing/2014/main" id="{925AD63D-38DA-406E-9D6C-803037DBC0A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2394650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8189"/>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Month over Month</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355042" y="2315087"/>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Total Sales Last Month = </a:t>
            </a:r>
          </a:p>
          <a:p>
            <a:pPr lvl="0"/>
            <a:endParaRPr lang="en-US" altLang="en-US" b="1" dirty="0">
              <a:solidFill>
                <a:srgbClr val="00B0F0"/>
              </a:solidFill>
              <a:latin typeface="+mn-lt"/>
            </a:endParaRPr>
          </a:p>
          <a:p>
            <a:pPr lvl="0"/>
            <a:r>
              <a:rPr lang="en-US" altLang="en-US" b="1" dirty="0">
                <a:solidFill>
                  <a:srgbClr val="00B0F0"/>
                </a:solidFill>
                <a:latin typeface="+mn-lt"/>
              </a:rPr>
              <a:t>CALCULATE([Total Sales], </a:t>
            </a:r>
          </a:p>
          <a:p>
            <a:pPr lvl="0"/>
            <a:endParaRPr lang="en-US" altLang="en-US" b="1" dirty="0">
              <a:solidFill>
                <a:srgbClr val="00B0F0"/>
              </a:solidFill>
              <a:latin typeface="+mn-lt"/>
            </a:endParaRPr>
          </a:p>
          <a:p>
            <a:pPr lvl="0"/>
            <a:r>
              <a:rPr lang="en-US" altLang="en-US" b="1" dirty="0">
                <a:solidFill>
                  <a:srgbClr val="00B0F0"/>
                </a:solidFill>
                <a:latin typeface="+mn-lt"/>
              </a:rPr>
              <a:t>    PREVIOUSMONTH(DateDim[Date]))</a:t>
            </a: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r>
              <a:rPr lang="en-US" altLang="en-US" b="1" dirty="0">
                <a:solidFill>
                  <a:srgbClr val="00B0F0"/>
                </a:solidFill>
                <a:latin typeface="+mn-lt"/>
              </a:rPr>
              <a:t>MoM = </a:t>
            </a:r>
          </a:p>
          <a:p>
            <a:pPr lvl="0"/>
            <a:endParaRPr lang="en-US" altLang="en-US" b="1" dirty="0">
              <a:solidFill>
                <a:srgbClr val="00B0F0"/>
              </a:solidFill>
              <a:latin typeface="+mn-lt"/>
            </a:endParaRPr>
          </a:p>
          <a:p>
            <a:pPr lvl="0"/>
            <a:r>
              <a:rPr lang="en-US" altLang="en-US" b="1" dirty="0">
                <a:solidFill>
                  <a:srgbClr val="00B0F0"/>
                </a:solidFill>
                <a:latin typeface="+mn-lt"/>
              </a:rPr>
              <a:t>DIVIDE([Total Sales] - [Total Sales Last Month],</a:t>
            </a:r>
          </a:p>
          <a:p>
            <a:pPr lvl="0"/>
            <a:endParaRPr lang="en-US" altLang="en-US" b="1" dirty="0">
              <a:solidFill>
                <a:srgbClr val="00B0F0"/>
              </a:solidFill>
              <a:latin typeface="+mn-lt"/>
            </a:endParaRPr>
          </a:p>
          <a:p>
            <a:pPr lvl="0"/>
            <a:r>
              <a:rPr lang="en-US" altLang="en-US" b="1" dirty="0">
                <a:solidFill>
                  <a:srgbClr val="00B0F0"/>
                </a:solidFill>
                <a:latin typeface="+mn-lt"/>
              </a:rPr>
              <a:t>   [Total Sales Last Month])</a:t>
            </a:r>
          </a:p>
        </p:txBody>
      </p:sp>
      <p:sp>
        <p:nvSpPr>
          <p:cNvPr id="9" name="Rectangle 8"/>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
        <p:nvSpPr>
          <p:cNvPr id="2" name="Footer Placeholder 1">
            <a:extLst>
              <a:ext uri="{FF2B5EF4-FFF2-40B4-BE49-F238E27FC236}">
                <a16:creationId xmlns:a16="http://schemas.microsoft.com/office/drawing/2014/main" id="{D2216B5E-3E83-4F4F-8D59-94777E99EC1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3215826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Time Intelligence Functions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2"/>
          <p:cNvSpPr>
            <a:spLocks noChangeArrowheads="1"/>
          </p:cNvSpPr>
          <p:nvPr/>
        </p:nvSpPr>
        <p:spPr bwMode="auto">
          <a:xfrm>
            <a:off x="518327" y="1923101"/>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latin typeface="+mn-lt"/>
              </a:rPr>
              <a:t>DATESINPERIOD</a:t>
            </a:r>
          </a:p>
          <a:p>
            <a:pPr lvl="0"/>
            <a:endParaRPr lang="en-US" altLang="en-US" b="1" dirty="0">
              <a:latin typeface="+mn-lt"/>
            </a:endParaRPr>
          </a:p>
          <a:p>
            <a:pPr lvl="0"/>
            <a:r>
              <a:rPr lang="en-US" altLang="en-US" b="1" dirty="0">
                <a:latin typeface="+mn-lt"/>
              </a:rPr>
              <a:t>DATESYTD</a:t>
            </a:r>
          </a:p>
          <a:p>
            <a:pPr lvl="0"/>
            <a:endParaRPr lang="en-US" altLang="en-US" b="1" dirty="0">
              <a:latin typeface="+mn-lt"/>
            </a:endParaRPr>
          </a:p>
          <a:p>
            <a:pPr lvl="0"/>
            <a:r>
              <a:rPr lang="en-US" altLang="en-US" b="1" dirty="0">
                <a:latin typeface="+mn-lt"/>
              </a:rPr>
              <a:t>DATESQTD</a:t>
            </a:r>
          </a:p>
          <a:p>
            <a:pPr lvl="0"/>
            <a:endParaRPr lang="en-US" altLang="en-US" b="1" dirty="0">
              <a:latin typeface="+mn-lt"/>
            </a:endParaRPr>
          </a:p>
          <a:p>
            <a:pPr lvl="0"/>
            <a:r>
              <a:rPr lang="en-US" altLang="en-US" b="1" dirty="0">
                <a:latin typeface="+mn-lt"/>
              </a:rPr>
              <a:t>NEXTMONTH</a:t>
            </a:r>
            <a:br>
              <a:rPr lang="en-US" altLang="en-US" b="1" dirty="0">
                <a:latin typeface="+mn-lt"/>
              </a:rPr>
            </a:br>
            <a:br>
              <a:rPr lang="en-US" altLang="en-US" b="1" dirty="0">
                <a:latin typeface="+mn-lt"/>
              </a:rPr>
            </a:br>
            <a:r>
              <a:rPr lang="en-US" altLang="en-US" b="1" dirty="0">
                <a:latin typeface="+mn-lt"/>
              </a:rPr>
              <a:t>NEXTYEAR</a:t>
            </a:r>
            <a:br>
              <a:rPr lang="en-US" altLang="en-US" b="1" dirty="0">
                <a:latin typeface="+mn-lt"/>
              </a:rPr>
            </a:br>
            <a:endParaRPr lang="en-US" altLang="en-US" b="1" dirty="0">
              <a:latin typeface="+mn-lt"/>
            </a:endParaRPr>
          </a:p>
        </p:txBody>
      </p:sp>
      <p:sp>
        <p:nvSpPr>
          <p:cNvPr id="9" name="TextBox 8"/>
          <p:cNvSpPr txBox="1"/>
          <p:nvPr/>
        </p:nvSpPr>
        <p:spPr>
          <a:xfrm>
            <a:off x="264698" y="6282075"/>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Learn about Time Intelligence functions - https://msdn.microsoft.com/en-us/library/ee634763.aspx</a:t>
            </a:r>
          </a:p>
        </p:txBody>
      </p:sp>
      <p:sp>
        <p:nvSpPr>
          <p:cNvPr id="10" name="Rectangle 2"/>
          <p:cNvSpPr>
            <a:spLocks noChangeArrowheads="1"/>
          </p:cNvSpPr>
          <p:nvPr/>
        </p:nvSpPr>
        <p:spPr bwMode="auto">
          <a:xfrm>
            <a:off x="6027670" y="1923101"/>
            <a:ext cx="58956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latin typeface="+mn-lt"/>
              </a:rPr>
              <a:t>PREVIOUSYEAR</a:t>
            </a:r>
            <a:br>
              <a:rPr lang="en-US" altLang="en-US" b="1" dirty="0">
                <a:latin typeface="+mn-lt"/>
              </a:rPr>
            </a:br>
            <a:br>
              <a:rPr lang="en-US" altLang="en-US" b="1" dirty="0">
                <a:latin typeface="+mn-lt"/>
              </a:rPr>
            </a:br>
            <a:r>
              <a:rPr lang="en-US" altLang="en-US" b="1" dirty="0">
                <a:latin typeface="+mn-lt"/>
              </a:rPr>
              <a:t>PREVIOUSMONTH</a:t>
            </a:r>
            <a:br>
              <a:rPr lang="en-US" altLang="en-US" b="1" dirty="0">
                <a:latin typeface="+mn-lt"/>
              </a:rPr>
            </a:br>
            <a:br>
              <a:rPr lang="en-US" altLang="en-US" b="1" dirty="0">
                <a:latin typeface="+mn-lt"/>
              </a:rPr>
            </a:br>
            <a:r>
              <a:rPr lang="en-US" altLang="en-US" b="1" dirty="0">
                <a:latin typeface="+mn-lt"/>
              </a:rPr>
              <a:t>SAMEPERIODLASTYEAR</a:t>
            </a:r>
          </a:p>
          <a:p>
            <a:pPr lvl="0"/>
            <a:endParaRPr lang="en-US" altLang="en-US" b="1" dirty="0">
              <a:latin typeface="+mn-lt"/>
            </a:endParaRPr>
          </a:p>
          <a:p>
            <a:pPr lvl="0"/>
            <a:r>
              <a:rPr lang="en-US" altLang="en-US" b="1" dirty="0">
                <a:latin typeface="+mn-lt"/>
              </a:rPr>
              <a:t>PARALLELPERIOD</a:t>
            </a:r>
          </a:p>
        </p:txBody>
      </p:sp>
      <p:sp>
        <p:nvSpPr>
          <p:cNvPr id="3" name="Footer Placeholder 2">
            <a:extLst>
              <a:ext uri="{FF2B5EF4-FFF2-40B4-BE49-F238E27FC236}">
                <a16:creationId xmlns:a16="http://schemas.microsoft.com/office/drawing/2014/main" id="{569727D4-F5A3-47B5-A617-C639A89EA12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77718168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5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32679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Can I parse advanced DAX formulas?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What are some standard DAX patterns?</a:t>
            </a:r>
          </a:p>
          <a:p>
            <a:pPr marL="342900" indent="-342900">
              <a:lnSpc>
                <a:spcPct val="120000"/>
              </a:lnSpc>
              <a:buFont typeface="Arial" panose="020B0604020202020204" pitchFamily="34" charset="0"/>
              <a:buChar char="•"/>
            </a:pPr>
            <a:r>
              <a:rPr lang="en-US" sz="2400" dirty="0">
                <a:solidFill>
                  <a:schemeClr val="tx1">
                    <a:lumMod val="50000"/>
                  </a:schemeClr>
                </a:solidFill>
              </a:rPr>
              <a:t>Which time intelligence functions are built-in to DAX?</a:t>
            </a: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0F31D79E-E282-42B0-A519-1F14F632AA7E}"/>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26787287-7544-47DF-AA28-74236D56F64F}"/>
              </a:ext>
            </a:extLst>
          </p:cNvPr>
          <p:cNvSpPr>
            <a:spLocks noGrp="1"/>
          </p:cNvSpPr>
          <p:nvPr>
            <p:ph type="sldNum" sz="quarter" idx="11"/>
          </p:nvPr>
        </p:nvSpPr>
        <p:spPr/>
        <p:txBody>
          <a:bodyPr/>
          <a:lstStyle/>
          <a:p>
            <a:fld id="{4E4C8473-95EA-48C2-917D-84A3AF9AB99B}" type="slidenum">
              <a:rPr lang="en-US" smtClean="0"/>
              <a:t>116</a:t>
            </a:fld>
            <a:endParaRPr lang="en-US" dirty="0"/>
          </a:p>
        </p:txBody>
      </p:sp>
    </p:spTree>
    <p:extLst>
      <p:ext uri="{BB962C8B-B14F-4D97-AF65-F5344CB8AC3E}">
        <p14:creationId xmlns:p14="http://schemas.microsoft.com/office/powerpoint/2010/main" val="706485417"/>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68150" y="612786"/>
            <a:ext cx="10620764" cy="5134331"/>
          </a:xfrm>
          <a:prstGeom prst="rect">
            <a:avLst/>
          </a:prstGeom>
        </p:spPr>
        <p:txBody>
          <a:bodyPr>
            <a:normAutofit fontScale="25000" lnSpcReduction="20000"/>
          </a:bodyPr>
          <a:lstStyle/>
          <a:p>
            <a:pPr marL="244707" lvl="1" indent="0">
              <a:buNone/>
            </a:pPr>
            <a:endParaRPr lang="en-US" sz="4077" i="1" dirty="0"/>
          </a:p>
          <a:p>
            <a:pPr marL="244707" lvl="1" indent="0" defTabSz="665641">
              <a:buNone/>
            </a:pPr>
            <a:r>
              <a:rPr lang="en-US" sz="10483" i="1" dirty="0"/>
              <a:t>Contact Support </a:t>
            </a:r>
          </a:p>
          <a:p>
            <a:pPr marL="244707" lvl="1" indent="0" defTabSz="665641">
              <a:buNone/>
            </a:pPr>
            <a:r>
              <a:rPr lang="en-US" sz="5824" i="1" dirty="0"/>
              <a:t> 		Report Errors, Issues </a:t>
            </a:r>
            <a:r>
              <a:rPr lang="en-US" sz="6989" i="1" dirty="0"/>
              <a:t>–</a:t>
            </a:r>
            <a:r>
              <a:rPr lang="en-US" sz="5824" i="1" dirty="0"/>
              <a:t> </a:t>
            </a:r>
            <a:r>
              <a:rPr lang="en-US" sz="5824" u="sng" dirty="0">
                <a:hlinkClick r:id="rId3"/>
              </a:rPr>
              <a:t>Support.PowerBI.com </a:t>
            </a:r>
            <a:br>
              <a:rPr lang="en-US" sz="5824" u="sng" dirty="0"/>
            </a:br>
            <a:endParaRPr lang="en-US" sz="4659" dirty="0">
              <a:solidFill>
                <a:prstClr val="black"/>
              </a:solidFill>
            </a:endParaRPr>
          </a:p>
          <a:p>
            <a:pPr marL="244707" lvl="1" indent="0" defTabSz="665641">
              <a:buNone/>
            </a:pPr>
            <a:r>
              <a:rPr lang="en-US" sz="10483" i="1" dirty="0"/>
              <a:t>Resources </a:t>
            </a:r>
            <a:r>
              <a:rPr lang="en-US" sz="6353" i="1" dirty="0">
                <a:solidFill>
                  <a:schemeClr val="bg1">
                    <a:lumMod val="50000"/>
                  </a:schemeClr>
                </a:solidFill>
              </a:rPr>
              <a:t>use presentation mode to click the hyperlinks</a:t>
            </a:r>
            <a:br>
              <a:rPr lang="en-US" sz="6353" i="1" dirty="0">
                <a:solidFill>
                  <a:schemeClr val="bg1">
                    <a:lumMod val="50000"/>
                  </a:schemeClr>
                </a:solidFill>
              </a:rPr>
            </a:br>
            <a:endParaRPr lang="en-US" sz="2912" i="1" dirty="0">
              <a:solidFill>
                <a:schemeClr val="bg1">
                  <a:lumMod val="50000"/>
                </a:schemeClr>
              </a:solidFill>
            </a:endParaRPr>
          </a:p>
          <a:p>
            <a:pPr marL="1076788" lvl="1" indent="-832081" defTabSz="665641">
              <a:spcBef>
                <a:spcPts val="0"/>
              </a:spcBef>
              <a:spcAft>
                <a:spcPts val="600"/>
              </a:spcAft>
              <a:buFont typeface="Wingdings" panose="05000000000000000000" pitchFamily="2" charset="2"/>
              <a:buChar char="Ø"/>
            </a:pPr>
            <a:r>
              <a:rPr lang="en-US" sz="6400" i="1" dirty="0">
                <a:hlinkClick r:id="rId4"/>
              </a:rPr>
              <a:t>Community.PowerBI.com</a:t>
            </a:r>
            <a:r>
              <a:rPr lang="en-US" sz="6400" i="1" dirty="0"/>
              <a:t> – Community Forum</a:t>
            </a:r>
          </a:p>
          <a:p>
            <a:pPr marL="1076788" lvl="1" indent="-832081" defTabSz="665641">
              <a:spcBef>
                <a:spcPts val="0"/>
              </a:spcBef>
              <a:spcAft>
                <a:spcPts val="600"/>
              </a:spcAft>
              <a:buFont typeface="Wingdings" panose="05000000000000000000" pitchFamily="2" charset="2"/>
              <a:buChar char="Ø"/>
            </a:pPr>
            <a:r>
              <a:rPr lang="en-US" sz="6400" i="1" dirty="0">
                <a:hlinkClick r:id="rId5"/>
              </a:rPr>
              <a:t>Data Stories Gallery </a:t>
            </a:r>
            <a:r>
              <a:rPr lang="en-US" sz="6400" i="1" dirty="0"/>
              <a:t>– Get inspired with Data Stories by other Power BI users</a:t>
            </a:r>
          </a:p>
          <a:p>
            <a:pPr marL="1076788" lvl="1" indent="-832081" defTabSz="665641">
              <a:spcBef>
                <a:spcPts val="0"/>
              </a:spcBef>
              <a:spcAft>
                <a:spcPts val="600"/>
              </a:spcAft>
              <a:buFont typeface="Wingdings" panose="05000000000000000000" pitchFamily="2" charset="2"/>
              <a:buChar char="Ø"/>
            </a:pPr>
            <a:r>
              <a:rPr lang="en-US" sz="6400" i="1" dirty="0">
                <a:hlinkClick r:id="rId6"/>
              </a:rPr>
              <a:t>R-Visuals Gallery </a:t>
            </a:r>
            <a:r>
              <a:rPr lang="en-US" sz="6400" i="1" dirty="0"/>
              <a:t>– Get inspired by others use of R for analyzing their data</a:t>
            </a:r>
          </a:p>
          <a:p>
            <a:pPr marL="1076788" lvl="1" indent="-832081" defTabSz="665641">
              <a:spcBef>
                <a:spcPts val="0"/>
              </a:spcBef>
              <a:spcAft>
                <a:spcPts val="600"/>
              </a:spcAft>
              <a:buFont typeface="Wingdings" panose="05000000000000000000" pitchFamily="2" charset="2"/>
              <a:buChar char="Ø"/>
            </a:pPr>
            <a:r>
              <a:rPr lang="en-US" sz="6400" i="1" dirty="0">
                <a:hlinkClick r:id="rId7"/>
              </a:rPr>
              <a:t>Visuals.PowerBI.com</a:t>
            </a:r>
            <a:r>
              <a:rPr lang="en-US" sz="6400" i="1" dirty="0"/>
              <a:t> – Custom PBI visuals and R visuals you can download and use in your story</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8"/>
              </a:rPr>
              <a:t>Power BI Blog </a:t>
            </a:r>
            <a:r>
              <a:rPr lang="en-US" sz="6400" i="1" dirty="0"/>
              <a:t>- weekly updates</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9"/>
              </a:rPr>
              <a:t>User Voice for Power BI </a:t>
            </a:r>
            <a:r>
              <a:rPr lang="en-US" sz="6400" i="1" dirty="0">
                <a:hlinkClick r:id="rId10"/>
              </a:rPr>
              <a:t>–</a:t>
            </a:r>
            <a:r>
              <a:rPr lang="en-US" sz="6400" i="1" dirty="0"/>
              <a:t> Vote on (or submit) your favorite new ideas for Power BI</a:t>
            </a:r>
            <a:endParaRPr lang="en-US" sz="6400" i="1" dirty="0">
              <a:hlinkClick r:id="rId10"/>
            </a:endParaRPr>
          </a:p>
          <a:p>
            <a:pPr marL="1076788" lvl="1" indent="-832081" defTabSz="665641">
              <a:spcBef>
                <a:spcPts val="0"/>
              </a:spcBef>
              <a:spcAft>
                <a:spcPts val="600"/>
              </a:spcAft>
              <a:buFont typeface="Wingdings" panose="05000000000000000000" pitchFamily="2" charset="2"/>
              <a:buChar char="Ø"/>
            </a:pPr>
            <a:r>
              <a:rPr lang="en-US" sz="6400" i="1" dirty="0" err="1">
                <a:hlinkClick r:id="rId10"/>
              </a:rPr>
              <a:t>Issues.PowerBI.Com</a:t>
            </a:r>
            <a:r>
              <a:rPr lang="en-US" sz="6400" i="1" dirty="0"/>
              <a:t> – log issues with the community</a:t>
            </a:r>
          </a:p>
          <a:p>
            <a:pPr marL="1076788" lvl="1" indent="-832081" defTabSz="665641">
              <a:spcBef>
                <a:spcPts val="0"/>
              </a:spcBef>
              <a:spcAft>
                <a:spcPts val="600"/>
              </a:spcAft>
              <a:buFont typeface="Wingdings" panose="05000000000000000000" pitchFamily="2" charset="2"/>
              <a:buChar char="Ø"/>
            </a:pP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11"/>
              </a:rPr>
              <a:t>Guided Learning</a:t>
            </a:r>
            <a:r>
              <a:rPr lang="en-US" sz="6400" i="1" dirty="0"/>
              <a:t> Self Service Power BI training</a:t>
            </a:r>
            <a:br>
              <a:rPr lang="en-US" sz="6400" i="1" dirty="0"/>
            </a:br>
            <a:endParaRPr lang="en-US" sz="6400" i="1" dirty="0"/>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2"/>
              </a:rPr>
              <a:t>DAX Formula Language</a:t>
            </a:r>
            <a:r>
              <a:rPr lang="en-US" sz="6400" i="1" dirty="0">
                <a:hlinkClick r:id="rId13"/>
              </a:rPr>
              <a:t> </a:t>
            </a:r>
            <a:r>
              <a:rPr lang="en-US" sz="6400" i="1" dirty="0"/>
              <a:t>– syntax for DAX</a:t>
            </a: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4"/>
              </a:rPr>
              <a:t>DAX Patterns </a:t>
            </a:r>
            <a:r>
              <a:rPr lang="en-US" sz="6400" i="1" dirty="0"/>
              <a:t>– Great website to learn new patterns for the DAX Language</a:t>
            </a:r>
            <a:endParaRPr lang="en-US" sz="6400" i="1" dirty="0">
              <a:hlinkClick r:id="rId15"/>
            </a:endParaRP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5"/>
              </a:rPr>
              <a:t>Power Query Formula Language </a:t>
            </a:r>
            <a:r>
              <a:rPr lang="en-US" sz="6400" i="1" dirty="0"/>
              <a:t>– syntax for the “Query” language</a:t>
            </a:r>
            <a:endParaRPr lang="en-US" sz="6400" i="1" dirty="0">
              <a:hlinkClick r:id="rId16"/>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defTabSz="665665">
              <a:defRPr/>
            </a:pPr>
            <a:r>
              <a:rPr lang="en-US" sz="131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310" dirty="0">
              <a:solidFill>
                <a:prstClr val="black"/>
              </a:solidFill>
              <a:latin typeface="Calibri" panose="020F0502020204030204"/>
            </a:endParaRPr>
          </a:p>
        </p:txBody>
      </p:sp>
      <p:sp>
        <p:nvSpPr>
          <p:cNvPr id="8" name="Rectangle 7"/>
          <p:cNvSpPr/>
          <p:nvPr/>
        </p:nvSpPr>
        <p:spPr>
          <a:xfrm>
            <a:off x="0" y="-10849"/>
            <a:ext cx="12192000" cy="61326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712"/>
            <a:endParaRPr lang="en-US" sz="1588" dirty="0">
              <a:solidFill>
                <a:prstClr val="white"/>
              </a:solidFill>
              <a:latin typeface="Segoe UI" panose="020B0502040204020203" pitchFamily="34" charset="0"/>
              <a:cs typeface="Segoe UI" panose="020B0502040204020203" pitchFamily="34" charset="0"/>
            </a:endParaRPr>
          </a:p>
        </p:txBody>
      </p:sp>
      <p:sp>
        <p:nvSpPr>
          <p:cNvPr id="9" name="TextBox 8"/>
          <p:cNvSpPr txBox="1"/>
          <p:nvPr/>
        </p:nvSpPr>
        <p:spPr>
          <a:xfrm>
            <a:off x="523912" y="32245"/>
            <a:ext cx="11241596" cy="581249"/>
          </a:xfrm>
          <a:prstGeom prst="rect">
            <a:avLst/>
          </a:prstGeom>
          <a:noFill/>
        </p:spPr>
        <p:txBody>
          <a:bodyPr wrap="square" rtlCol="0">
            <a:spAutoFit/>
          </a:bodyPr>
          <a:lstStyle/>
          <a:p>
            <a:pPr defTabSz="806712"/>
            <a:r>
              <a:rPr lang="en-US" sz="3177" dirty="0">
                <a:solidFill>
                  <a:prstClr val="black"/>
                </a:solidFill>
                <a:latin typeface="Segoe UI" panose="020B0502040204020203" pitchFamily="34" charset="0"/>
                <a:cs typeface="Segoe UI" panose="020B0502040204020203" pitchFamily="34" charset="0"/>
              </a:rPr>
              <a:t>Power BI Support Resources</a:t>
            </a:r>
          </a:p>
        </p:txBody>
      </p:sp>
      <p:pic>
        <p:nvPicPr>
          <p:cNvPr id="10" name="Picture 9"/>
          <p:cNvPicPr>
            <a:picLocks noChangeAspect="1"/>
          </p:cNvPicPr>
          <p:nvPr/>
        </p:nvPicPr>
        <p:blipFill>
          <a:blip r:embed="rId17"/>
          <a:stretch>
            <a:fillRect/>
          </a:stretch>
        </p:blipFill>
        <p:spPr>
          <a:xfrm>
            <a:off x="10670597" y="143052"/>
            <a:ext cx="1156433" cy="358383"/>
          </a:xfrm>
          <a:prstGeom prst="rect">
            <a:avLst/>
          </a:prstGeom>
        </p:spPr>
      </p:pic>
      <p:grpSp>
        <p:nvGrpSpPr>
          <p:cNvPr id="12" name="Group 11"/>
          <p:cNvGrpSpPr/>
          <p:nvPr/>
        </p:nvGrpSpPr>
        <p:grpSpPr>
          <a:xfrm>
            <a:off x="14559" y="5747118"/>
            <a:ext cx="12177441" cy="1103079"/>
            <a:chOff x="0" y="5629524"/>
            <a:chExt cx="12192000" cy="1212574"/>
          </a:xfrm>
        </p:grpSpPr>
        <p:sp>
          <p:nvSpPr>
            <p:cNvPr id="16" name="Rectangle 15"/>
            <p:cNvSpPr/>
            <p:nvPr/>
          </p:nvSpPr>
          <p:spPr>
            <a:xfrm>
              <a:off x="0" y="5629524"/>
              <a:ext cx="12192000" cy="1212574"/>
            </a:xfrm>
            <a:prstGeom prst="rect">
              <a:avLst/>
            </a:prstGeom>
            <a:solidFill>
              <a:srgbClr val="F2C812"/>
            </a:solidFill>
            <a:ln w="10795" cap="flat" cmpd="sng" algn="ctr">
              <a:noFill/>
              <a:prstDash val="solid"/>
            </a:ln>
            <a:effectLst/>
          </p:spPr>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itle 1"/>
            <p:cNvSpPr txBox="1">
              <a:spLocks/>
            </p:cNvSpPr>
            <p:nvPr/>
          </p:nvSpPr>
          <p:spPr>
            <a:xfrm>
              <a:off x="0" y="5646588"/>
              <a:ext cx="12192000" cy="550767"/>
            </a:xfrm>
            <a:prstGeom prst="rect">
              <a:avLst/>
            </a:prstGeom>
          </p:spPr>
          <p:txBody>
            <a:bodyPr vert="horz" lIns="80682" tIns="40341" rIns="80682" bIns="40341" rtlCol="0" anchor="ctr">
              <a:normAutofit fontScale="97500"/>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1005840" rtl="0" eaLnBrk="1" fontAlgn="auto" latinLnBrk="0" hangingPunct="1">
                <a:lnSpc>
                  <a:spcPct val="90000"/>
                </a:lnSpc>
                <a:spcBef>
                  <a:spcPct val="0"/>
                </a:spcBef>
                <a:spcAft>
                  <a:spcPts val="0"/>
                </a:spcAft>
                <a:buClrTx/>
                <a:buSzTx/>
                <a:buFontTx/>
                <a:buNone/>
                <a:tabLst/>
                <a:defRPr/>
              </a:pPr>
              <a:r>
                <a:rPr kumimoji="0" lang="en-US" sz="1765" b="1" i="1" u="none" strike="noStrike" kern="1200" cap="none" spc="0" normalizeH="0" baseline="0" noProof="0" dirty="0">
                  <a:ln>
                    <a:noFill/>
                  </a:ln>
                  <a:solidFill>
                    <a:srgbClr val="505050"/>
                  </a:solidFill>
                  <a:effectLst/>
                  <a:uLnTx/>
                  <a:uFillTx/>
                  <a:latin typeface="Segoe UI"/>
                  <a:ea typeface="+mj-ea"/>
                  <a:cs typeface="+mj-cs"/>
                </a:rPr>
                <a:t>Instructors:  	</a:t>
              </a:r>
              <a:endParaRPr kumimoji="0" lang="en-US" sz="1853" b="1" i="1" u="none" strike="noStrike" kern="1200" cap="none" spc="0" normalizeH="0" baseline="0" noProof="0" dirty="0">
                <a:ln>
                  <a:noFill/>
                </a:ln>
                <a:solidFill>
                  <a:srgbClr val="505050"/>
                </a:solidFill>
                <a:effectLst/>
                <a:uLnTx/>
                <a:uFillTx/>
                <a:latin typeface="Segoe UI"/>
                <a:ea typeface="+mj-ea"/>
                <a:cs typeface="+mj-cs"/>
              </a:endParaRPr>
            </a:p>
          </p:txBody>
        </p:sp>
      </p:grpSp>
      <p:sp>
        <p:nvSpPr>
          <p:cNvPr id="2" name="Footer Placeholder 1">
            <a:extLst>
              <a:ext uri="{FF2B5EF4-FFF2-40B4-BE49-F238E27FC236}">
                <a16:creationId xmlns:a16="http://schemas.microsoft.com/office/drawing/2014/main" id="{7BF3DFB4-8BC7-4715-8D76-01C738EC906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66173476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6D776D-FE68-44CB-86A4-CB3E57081AFF}"/>
              </a:ext>
            </a:extLst>
          </p:cNvPr>
          <p:cNvPicPr>
            <a:picLocks noChangeAspect="1"/>
          </p:cNvPicPr>
          <p:nvPr/>
        </p:nvPicPr>
        <p:blipFill>
          <a:blip r:embed="rId3"/>
          <a:stretch>
            <a:fillRect/>
          </a:stretch>
        </p:blipFill>
        <p:spPr>
          <a:xfrm>
            <a:off x="0" y="0"/>
            <a:ext cx="12192000" cy="4925930"/>
          </a:xfrm>
          <a:prstGeom prst="rect">
            <a:avLst/>
          </a:prstGeom>
        </p:spPr>
      </p:pic>
      <p:sp>
        <p:nvSpPr>
          <p:cNvPr id="94" name="Rectangle 93">
            <a:extLst>
              <a:ext uri="{FF2B5EF4-FFF2-40B4-BE49-F238E27FC236}">
                <a16:creationId xmlns:a16="http://schemas.microsoft.com/office/drawing/2014/main" id="{A22CCDB8-2C81-44C9-8973-0492C016CE2D}"/>
              </a:ext>
            </a:extLst>
          </p:cNvPr>
          <p:cNvSpPr/>
          <p:nvPr/>
        </p:nvSpPr>
        <p:spPr>
          <a:xfrm>
            <a:off x="0" y="0"/>
            <a:ext cx="12192000" cy="4930791"/>
          </a:xfrm>
          <a:prstGeom prst="rect">
            <a:avLst/>
          </a:prstGeom>
          <a:solidFill>
            <a:schemeClr val="tx1">
              <a:alpha val="60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Rectangle 94">
            <a:extLst>
              <a:ext uri="{FF2B5EF4-FFF2-40B4-BE49-F238E27FC236}">
                <a16:creationId xmlns:a16="http://schemas.microsoft.com/office/drawing/2014/main" id="{635413CC-7EA7-4E5D-8C80-6D98E8E80F77}"/>
              </a:ext>
            </a:extLst>
          </p:cNvPr>
          <p:cNvSpPr/>
          <p:nvPr/>
        </p:nvSpPr>
        <p:spPr>
          <a:xfrm>
            <a:off x="7267045" y="4707286"/>
            <a:ext cx="2165952" cy="1258161"/>
          </a:xfrm>
          <a:prstGeom prst="rect">
            <a:avLst/>
          </a:prstGeom>
          <a:solidFill>
            <a:schemeClr val="bg1"/>
          </a:solidFill>
          <a:ln w="3175">
            <a:noFill/>
            <a:headEnd type="none" w="med" len="med"/>
            <a:tailEnd type="none" w="med" len="med"/>
          </a:ln>
          <a:effectLst>
            <a:outerShdw blurRad="1143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0"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95959"/>
                </a:solidFill>
                <a:effectLst/>
                <a:uLnTx/>
                <a:uFillTx/>
                <a:latin typeface="Segoe UI Semibold" panose="020B0702040204020203" pitchFamily="34" charset="0"/>
                <a:ea typeface="+mn-ea"/>
                <a:cs typeface="Segoe UI Semibold" panose="020B0702040204020203" pitchFamily="34" charset="0"/>
              </a:rPr>
              <a:t>DATA PLATFORM MODERNIZATION</a:t>
            </a:r>
          </a:p>
        </p:txBody>
      </p:sp>
      <p:sp>
        <p:nvSpPr>
          <p:cNvPr id="96" name="Rectangle 95">
            <a:extLst>
              <a:ext uri="{FF2B5EF4-FFF2-40B4-BE49-F238E27FC236}">
                <a16:creationId xmlns:a16="http://schemas.microsoft.com/office/drawing/2014/main" id="{73BC4BAB-A1FE-4452-B258-32F08576C6EF}"/>
              </a:ext>
            </a:extLst>
          </p:cNvPr>
          <p:cNvSpPr/>
          <p:nvPr/>
        </p:nvSpPr>
        <p:spPr>
          <a:xfrm>
            <a:off x="5016042" y="4707286"/>
            <a:ext cx="2165952" cy="1258161"/>
          </a:xfrm>
          <a:prstGeom prst="rect">
            <a:avLst/>
          </a:prstGeom>
          <a:solidFill>
            <a:schemeClr val="bg1"/>
          </a:solidFill>
          <a:ln w="3175">
            <a:noFill/>
            <a:headEnd type="none" w="med" len="med"/>
            <a:tailEnd type="none" w="med" len="med"/>
          </a:ln>
          <a:effectLst>
            <a:outerShdw blurRad="1143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0"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95959"/>
                </a:solidFill>
                <a:effectLst/>
                <a:uLnTx/>
                <a:uFillTx/>
                <a:latin typeface="Segoe UI Semibold" panose="020B0702040204020203" pitchFamily="34" charset="0"/>
                <a:ea typeface="+mn-ea"/>
                <a:cs typeface="Segoe UI Semibold" panose="020B0702040204020203" pitchFamily="34" charset="0"/>
              </a:rPr>
              <a:t>AI, </a:t>
            </a:r>
            <a:r>
              <a:rPr kumimoji="0" lang="en-US" sz="1400" b="0" i="0" u="none" strike="noStrike" kern="1200" cap="none" spc="0" normalizeH="0" baseline="0" noProof="0" dirty="0" err="1">
                <a:ln>
                  <a:noFill/>
                </a:ln>
                <a:solidFill>
                  <a:srgbClr val="595959"/>
                </a:solidFill>
                <a:effectLst/>
                <a:uLnTx/>
                <a:uFillTx/>
                <a:latin typeface="Segoe UI Semibold" panose="020B0702040204020203" pitchFamily="34" charset="0"/>
                <a:ea typeface="+mn-ea"/>
                <a:cs typeface="Segoe UI Semibold" panose="020B0702040204020203" pitchFamily="34" charset="0"/>
              </a:rPr>
              <a:t>IoT</a:t>
            </a:r>
            <a:r>
              <a:rPr kumimoji="0" lang="en-US" sz="1400" b="0" i="0" u="none" strike="noStrike" kern="1200" cap="none" spc="0" normalizeH="0" baseline="0" noProof="0" dirty="0">
                <a:ln>
                  <a:noFill/>
                </a:ln>
                <a:solidFill>
                  <a:srgbClr val="595959"/>
                </a:solidFill>
                <a:effectLst/>
                <a:uLnTx/>
                <a:uFillTx/>
                <a:latin typeface="Segoe UI Semibold" panose="020B0702040204020203" pitchFamily="34" charset="0"/>
                <a:ea typeface="+mn-ea"/>
                <a:cs typeface="Segoe UI Semibold" panose="020B0702040204020203" pitchFamily="34" charset="0"/>
              </a:rPr>
              <a:t>, MACHINE LEARNING</a:t>
            </a:r>
          </a:p>
        </p:txBody>
      </p:sp>
      <p:sp>
        <p:nvSpPr>
          <p:cNvPr id="97" name="Rectangle 96">
            <a:extLst>
              <a:ext uri="{FF2B5EF4-FFF2-40B4-BE49-F238E27FC236}">
                <a16:creationId xmlns:a16="http://schemas.microsoft.com/office/drawing/2014/main" id="{29D2CF07-BFB4-4276-B07B-2C3DA961B7E1}"/>
              </a:ext>
            </a:extLst>
          </p:cNvPr>
          <p:cNvSpPr/>
          <p:nvPr/>
        </p:nvSpPr>
        <p:spPr>
          <a:xfrm>
            <a:off x="2765040" y="4707286"/>
            <a:ext cx="2165952" cy="1258161"/>
          </a:xfrm>
          <a:prstGeom prst="rect">
            <a:avLst/>
          </a:prstGeom>
          <a:solidFill>
            <a:schemeClr val="bg1"/>
          </a:solidFill>
          <a:ln w="3175">
            <a:noFill/>
            <a:headEnd type="none" w="med" len="med"/>
            <a:tailEnd type="none" w="med" len="med"/>
          </a:ln>
          <a:effectLst>
            <a:outerShdw blurRad="1143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0"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CLOUD </a:t>
            </a:r>
            <a:br>
              <a:rPr kumimoji="0" lang="en-US" sz="1400" b="0"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ANALYTICS</a:t>
            </a:r>
          </a:p>
        </p:txBody>
      </p:sp>
      <p:sp>
        <p:nvSpPr>
          <p:cNvPr id="98" name="Rectangle 97">
            <a:extLst>
              <a:ext uri="{FF2B5EF4-FFF2-40B4-BE49-F238E27FC236}">
                <a16:creationId xmlns:a16="http://schemas.microsoft.com/office/drawing/2014/main" id="{E2538824-84E7-4245-A85D-44336E7297BE}"/>
              </a:ext>
            </a:extLst>
          </p:cNvPr>
          <p:cNvSpPr/>
          <p:nvPr/>
        </p:nvSpPr>
        <p:spPr>
          <a:xfrm>
            <a:off x="514037" y="4707286"/>
            <a:ext cx="2165952" cy="1258161"/>
          </a:xfrm>
          <a:prstGeom prst="rect">
            <a:avLst/>
          </a:prstGeom>
          <a:solidFill>
            <a:schemeClr val="bg1"/>
          </a:solidFill>
          <a:ln w="3175">
            <a:noFill/>
            <a:headEnd type="none" w="med" len="med"/>
            <a:tailEnd type="none" w="med" len="med"/>
          </a:ln>
          <a:effectLst>
            <a:outerShdw blurRad="1143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0"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95959"/>
                </a:solidFill>
                <a:effectLst/>
                <a:uLnTx/>
                <a:uFillTx/>
                <a:latin typeface="Segoe UI Semibold" panose="020B0702040204020203" pitchFamily="34" charset="0"/>
                <a:ea typeface="+mn-ea"/>
                <a:cs typeface="Segoe UI Semibold" panose="020B0702040204020203" pitchFamily="34" charset="0"/>
              </a:rPr>
              <a:t>MODERN DATA VISUALIZATION</a:t>
            </a:r>
          </a:p>
        </p:txBody>
      </p:sp>
      <p:sp>
        <p:nvSpPr>
          <p:cNvPr id="99" name="Rectangle 98">
            <a:extLst>
              <a:ext uri="{FF2B5EF4-FFF2-40B4-BE49-F238E27FC236}">
                <a16:creationId xmlns:a16="http://schemas.microsoft.com/office/drawing/2014/main" id="{3A6FA352-1DF5-47A0-8AA0-96F21172FFF1}"/>
              </a:ext>
            </a:extLst>
          </p:cNvPr>
          <p:cNvSpPr/>
          <p:nvPr/>
        </p:nvSpPr>
        <p:spPr>
          <a:xfrm>
            <a:off x="9518048" y="4707286"/>
            <a:ext cx="2165952" cy="1258161"/>
          </a:xfrm>
          <a:prstGeom prst="rect">
            <a:avLst/>
          </a:prstGeom>
          <a:solidFill>
            <a:schemeClr val="bg1"/>
          </a:solidFill>
          <a:ln w="3175">
            <a:noFill/>
            <a:headEnd type="none" w="med" len="med"/>
            <a:tailEnd type="none" w="med" len="med"/>
          </a:ln>
          <a:effectLst>
            <a:outerShdw blurRad="114300" dist="25400" dir="5400000" algn="t"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0"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95959"/>
                </a:solidFill>
                <a:effectLst/>
                <a:uLnTx/>
                <a:uFillTx/>
                <a:latin typeface="Segoe UI Semibold" panose="020B0702040204020203" pitchFamily="34" charset="0"/>
                <a:ea typeface="+mn-ea"/>
                <a:cs typeface="Segoe UI Semibold" panose="020B0702040204020203" pitchFamily="34" charset="0"/>
              </a:rPr>
              <a:t>BIG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95959"/>
                </a:solidFill>
                <a:effectLst/>
                <a:uLnTx/>
                <a:uFillTx/>
                <a:latin typeface="Segoe UI Semibold" panose="020B0702040204020203" pitchFamily="34" charset="0"/>
                <a:ea typeface="+mn-ea"/>
                <a:cs typeface="Segoe UI Semibold" panose="020B0702040204020203" pitchFamily="34" charset="0"/>
              </a:rPr>
              <a:t>DATA</a:t>
            </a:r>
          </a:p>
        </p:txBody>
      </p:sp>
      <p:sp>
        <p:nvSpPr>
          <p:cNvPr id="100" name="Oval 99">
            <a:extLst>
              <a:ext uri="{FF2B5EF4-FFF2-40B4-BE49-F238E27FC236}">
                <a16:creationId xmlns:a16="http://schemas.microsoft.com/office/drawing/2014/main" id="{8E01BD31-5769-494E-B822-87884B8B0E1F}"/>
              </a:ext>
            </a:extLst>
          </p:cNvPr>
          <p:cNvSpPr/>
          <p:nvPr/>
        </p:nvSpPr>
        <p:spPr>
          <a:xfrm>
            <a:off x="1168794" y="4275372"/>
            <a:ext cx="856438" cy="856438"/>
          </a:xfrm>
          <a:prstGeom prst="ellipse">
            <a:avLst/>
          </a:prstGeom>
          <a:solidFill>
            <a:schemeClr val="bg1"/>
          </a:solidFill>
          <a:ln w="0">
            <a:noFill/>
            <a:headEnd type="triangle"/>
            <a:tailEnd type="none"/>
          </a:ln>
          <a:effec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Oval 100">
            <a:extLst>
              <a:ext uri="{FF2B5EF4-FFF2-40B4-BE49-F238E27FC236}">
                <a16:creationId xmlns:a16="http://schemas.microsoft.com/office/drawing/2014/main" id="{AFFBED33-2A66-45A4-A625-9D56D6A53439}"/>
              </a:ext>
            </a:extLst>
          </p:cNvPr>
          <p:cNvSpPr/>
          <p:nvPr/>
        </p:nvSpPr>
        <p:spPr>
          <a:xfrm>
            <a:off x="3419797" y="4275372"/>
            <a:ext cx="856438" cy="856438"/>
          </a:xfrm>
          <a:prstGeom prst="ellipse">
            <a:avLst/>
          </a:prstGeom>
          <a:solidFill>
            <a:schemeClr val="bg1"/>
          </a:solidFill>
          <a:ln w="0">
            <a:noFill/>
            <a:headEnd type="triangle"/>
            <a:tailEnd type="none"/>
          </a:ln>
          <a:effec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Oval 101">
            <a:extLst>
              <a:ext uri="{FF2B5EF4-FFF2-40B4-BE49-F238E27FC236}">
                <a16:creationId xmlns:a16="http://schemas.microsoft.com/office/drawing/2014/main" id="{EFDD76EE-D94C-4621-A79B-4CFE6DE504C0}"/>
              </a:ext>
            </a:extLst>
          </p:cNvPr>
          <p:cNvSpPr/>
          <p:nvPr/>
        </p:nvSpPr>
        <p:spPr>
          <a:xfrm>
            <a:off x="7921802" y="4275372"/>
            <a:ext cx="856438" cy="856438"/>
          </a:xfrm>
          <a:prstGeom prst="ellipse">
            <a:avLst/>
          </a:prstGeom>
          <a:solidFill>
            <a:schemeClr val="bg1"/>
          </a:solidFill>
          <a:ln w="0">
            <a:noFill/>
            <a:headEnd type="triangle"/>
            <a:tailEnd type="none"/>
          </a:ln>
          <a:effec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48913F9E-ED6B-4CD4-AD79-CA112F297B08}"/>
              </a:ext>
            </a:extLst>
          </p:cNvPr>
          <p:cNvSpPr/>
          <p:nvPr/>
        </p:nvSpPr>
        <p:spPr>
          <a:xfrm>
            <a:off x="5670799" y="4275372"/>
            <a:ext cx="856438" cy="856438"/>
          </a:xfrm>
          <a:prstGeom prst="ellipse">
            <a:avLst/>
          </a:prstGeom>
          <a:solidFill>
            <a:schemeClr val="bg1"/>
          </a:solidFill>
          <a:ln w="0">
            <a:noFill/>
            <a:headEnd type="triangle"/>
            <a:tailEnd type="none"/>
          </a:ln>
          <a:effec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Oval 103">
            <a:extLst>
              <a:ext uri="{FF2B5EF4-FFF2-40B4-BE49-F238E27FC236}">
                <a16:creationId xmlns:a16="http://schemas.microsoft.com/office/drawing/2014/main" id="{CF65CF4B-4628-438F-A7E4-79361C9FC9C6}"/>
              </a:ext>
            </a:extLst>
          </p:cNvPr>
          <p:cNvSpPr/>
          <p:nvPr/>
        </p:nvSpPr>
        <p:spPr>
          <a:xfrm>
            <a:off x="10172805" y="4275372"/>
            <a:ext cx="856438" cy="856438"/>
          </a:xfrm>
          <a:prstGeom prst="ellipse">
            <a:avLst/>
          </a:prstGeom>
          <a:solidFill>
            <a:schemeClr val="bg1"/>
          </a:solidFill>
          <a:ln w="0">
            <a:noFill/>
            <a:headEnd type="triangle"/>
            <a:tailEnd type="none"/>
          </a:ln>
          <a:effectLst/>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 name="Title 3">
            <a:extLst>
              <a:ext uri="{FF2B5EF4-FFF2-40B4-BE49-F238E27FC236}">
                <a16:creationId xmlns:a16="http://schemas.microsoft.com/office/drawing/2014/main" id="{6CA7206E-2DE2-4EFA-BC4F-6E71067703A6}"/>
              </a:ext>
            </a:extLst>
          </p:cNvPr>
          <p:cNvSpPr>
            <a:spLocks noGrp="1"/>
          </p:cNvSpPr>
          <p:nvPr>
            <p:ph type="title"/>
          </p:nvPr>
        </p:nvSpPr>
        <p:spPr/>
        <p:txBody>
          <a:bodyPr/>
          <a:lstStyle/>
          <a:p>
            <a:r>
              <a:rPr lang="en-US" dirty="0">
                <a:solidFill>
                  <a:schemeClr val="bg1"/>
                </a:solidFill>
              </a:rPr>
              <a:t>Valorem Digital Insights</a:t>
            </a:r>
          </a:p>
        </p:txBody>
      </p:sp>
      <p:grpSp>
        <p:nvGrpSpPr>
          <p:cNvPr id="12" name="Group 11">
            <a:extLst>
              <a:ext uri="{FF2B5EF4-FFF2-40B4-BE49-F238E27FC236}">
                <a16:creationId xmlns:a16="http://schemas.microsoft.com/office/drawing/2014/main" id="{CE4B1E30-BD43-4BF0-B8B7-1E4C6FBF9C38}"/>
              </a:ext>
            </a:extLst>
          </p:cNvPr>
          <p:cNvGrpSpPr/>
          <p:nvPr/>
        </p:nvGrpSpPr>
        <p:grpSpPr>
          <a:xfrm>
            <a:off x="1388400" y="4492972"/>
            <a:ext cx="417226" cy="421238"/>
            <a:chOff x="936625" y="3952875"/>
            <a:chExt cx="660400" cy="666750"/>
          </a:xfrm>
          <a:solidFill>
            <a:schemeClr val="accent2"/>
          </a:solidFill>
        </p:grpSpPr>
        <p:sp>
          <p:nvSpPr>
            <p:cNvPr id="10" name="Freeform 5">
              <a:extLst>
                <a:ext uri="{FF2B5EF4-FFF2-40B4-BE49-F238E27FC236}">
                  <a16:creationId xmlns:a16="http://schemas.microsoft.com/office/drawing/2014/main" id="{651DB216-2D5A-4301-BDF8-2A3BC9BCE5F0}"/>
                </a:ext>
              </a:extLst>
            </p:cNvPr>
            <p:cNvSpPr>
              <a:spLocks/>
            </p:cNvSpPr>
            <p:nvPr/>
          </p:nvSpPr>
          <p:spPr bwMode="auto">
            <a:xfrm>
              <a:off x="936625" y="3952875"/>
              <a:ext cx="660400" cy="666750"/>
            </a:xfrm>
            <a:custGeom>
              <a:avLst/>
              <a:gdLst>
                <a:gd name="T0" fmla="*/ 1280 w 1296"/>
                <a:gd name="T1" fmla="*/ 1304 h 1304"/>
                <a:gd name="T2" fmla="*/ 0 w 1296"/>
                <a:gd name="T3" fmla="*/ 1304 h 1304"/>
                <a:gd name="T4" fmla="*/ 0 w 1296"/>
                <a:gd name="T5" fmla="*/ 16 h 1304"/>
                <a:gd name="T6" fmla="*/ 16 w 1296"/>
                <a:gd name="T7" fmla="*/ 0 h 1304"/>
                <a:gd name="T8" fmla="*/ 32 w 1296"/>
                <a:gd name="T9" fmla="*/ 16 h 1304"/>
                <a:gd name="T10" fmla="*/ 32 w 1296"/>
                <a:gd name="T11" fmla="*/ 1272 h 1304"/>
                <a:gd name="T12" fmla="*/ 1280 w 1296"/>
                <a:gd name="T13" fmla="*/ 1272 h 1304"/>
                <a:gd name="T14" fmla="*/ 1296 w 1296"/>
                <a:gd name="T15" fmla="*/ 1288 h 1304"/>
                <a:gd name="T16" fmla="*/ 1280 w 1296"/>
                <a:gd name="T17" fmla="*/ 130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6" h="1304">
                  <a:moveTo>
                    <a:pt x="1280" y="1304"/>
                  </a:moveTo>
                  <a:lnTo>
                    <a:pt x="0" y="1304"/>
                  </a:lnTo>
                  <a:lnTo>
                    <a:pt x="0" y="16"/>
                  </a:lnTo>
                  <a:cubicBezTo>
                    <a:pt x="0" y="8"/>
                    <a:pt x="8" y="0"/>
                    <a:pt x="16" y="0"/>
                  </a:cubicBezTo>
                  <a:cubicBezTo>
                    <a:pt x="25" y="0"/>
                    <a:pt x="32" y="8"/>
                    <a:pt x="32" y="16"/>
                  </a:cubicBezTo>
                  <a:lnTo>
                    <a:pt x="32" y="1272"/>
                  </a:lnTo>
                  <a:lnTo>
                    <a:pt x="1280" y="1272"/>
                  </a:lnTo>
                  <a:cubicBezTo>
                    <a:pt x="1289" y="1272"/>
                    <a:pt x="1296" y="1280"/>
                    <a:pt x="1296" y="1288"/>
                  </a:cubicBezTo>
                  <a:cubicBezTo>
                    <a:pt x="1296" y="1297"/>
                    <a:pt x="1289" y="1304"/>
                    <a:pt x="1280" y="13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DA241165-078A-4595-B7D9-CA1661B0FA22}"/>
                </a:ext>
              </a:extLst>
            </p:cNvPr>
            <p:cNvSpPr>
              <a:spLocks noEditPoints="1"/>
            </p:cNvSpPr>
            <p:nvPr/>
          </p:nvSpPr>
          <p:spPr bwMode="auto">
            <a:xfrm>
              <a:off x="990600" y="3975100"/>
              <a:ext cx="528638" cy="611188"/>
            </a:xfrm>
            <a:custGeom>
              <a:avLst/>
              <a:gdLst>
                <a:gd name="T0" fmla="*/ 891 w 1040"/>
                <a:gd name="T1" fmla="*/ 568 h 1197"/>
                <a:gd name="T2" fmla="*/ 667 w 1040"/>
                <a:gd name="T3" fmla="*/ 644 h 1197"/>
                <a:gd name="T4" fmla="*/ 528 w 1040"/>
                <a:gd name="T5" fmla="*/ 522 h 1197"/>
                <a:gd name="T6" fmla="*/ 608 w 1040"/>
                <a:gd name="T7" fmla="*/ 334 h 1197"/>
                <a:gd name="T8" fmla="*/ 838 w 1040"/>
                <a:gd name="T9" fmla="*/ 291 h 1197"/>
                <a:gd name="T10" fmla="*/ 720 w 1040"/>
                <a:gd name="T11" fmla="*/ 248 h 1197"/>
                <a:gd name="T12" fmla="*/ 564 w 1040"/>
                <a:gd name="T13" fmla="*/ 154 h 1197"/>
                <a:gd name="T14" fmla="*/ 517 w 1040"/>
                <a:gd name="T15" fmla="*/ 22 h 1197"/>
                <a:gd name="T16" fmla="*/ 532 w 1040"/>
                <a:gd name="T17" fmla="*/ 149 h 1197"/>
                <a:gd name="T18" fmla="*/ 477 w 1040"/>
                <a:gd name="T19" fmla="*/ 383 h 1197"/>
                <a:gd name="T20" fmla="*/ 496 w 1040"/>
                <a:gd name="T21" fmla="*/ 405 h 1197"/>
                <a:gd name="T22" fmla="*/ 429 w 1040"/>
                <a:gd name="T23" fmla="*/ 691 h 1197"/>
                <a:gd name="T24" fmla="*/ 246 w 1040"/>
                <a:gd name="T25" fmla="*/ 832 h 1197"/>
                <a:gd name="T26" fmla="*/ 47 w 1040"/>
                <a:gd name="T27" fmla="*/ 887 h 1197"/>
                <a:gd name="T28" fmla="*/ 152 w 1040"/>
                <a:gd name="T29" fmla="*/ 949 h 1197"/>
                <a:gd name="T30" fmla="*/ 308 w 1040"/>
                <a:gd name="T31" fmla="*/ 933 h 1197"/>
                <a:gd name="T32" fmla="*/ 340 w 1040"/>
                <a:gd name="T33" fmla="*/ 1190 h 1197"/>
                <a:gd name="T34" fmla="*/ 340 w 1040"/>
                <a:gd name="T35" fmla="*/ 928 h 1197"/>
                <a:gd name="T36" fmla="*/ 454 w 1040"/>
                <a:gd name="T37" fmla="*/ 712 h 1197"/>
                <a:gd name="T38" fmla="*/ 662 w 1040"/>
                <a:gd name="T39" fmla="*/ 676 h 1197"/>
                <a:gd name="T40" fmla="*/ 771 w 1040"/>
                <a:gd name="T41" fmla="*/ 733 h 1197"/>
                <a:gd name="T42" fmla="*/ 969 w 1040"/>
                <a:gd name="T43" fmla="*/ 884 h 1197"/>
                <a:gd name="T44" fmla="*/ 878 w 1040"/>
                <a:gd name="T45" fmla="*/ 782 h 1197"/>
                <a:gd name="T46" fmla="*/ 803 w 1040"/>
                <a:gd name="T47" fmla="*/ 653 h 1197"/>
                <a:gd name="T48" fmla="*/ 1007 w 1040"/>
                <a:gd name="T49" fmla="*/ 609 h 1197"/>
                <a:gd name="T50" fmla="*/ 824 w 1040"/>
                <a:gd name="T51" fmla="*/ 212 h 1197"/>
                <a:gd name="T52" fmla="*/ 757 w 1040"/>
                <a:gd name="T53" fmla="*/ 256 h 1197"/>
                <a:gd name="T54" fmla="*/ 80 w 1040"/>
                <a:gd name="T55" fmla="*/ 989 h 1197"/>
                <a:gd name="T56" fmla="*/ 120 w 1040"/>
                <a:gd name="T57" fmla="*/ 949 h 1197"/>
                <a:gd name="T58" fmla="*/ 534 w 1040"/>
                <a:gd name="T59" fmla="*/ 49 h 1197"/>
                <a:gd name="T60" fmla="*/ 548 w 1040"/>
                <a:gd name="T61" fmla="*/ 121 h 1197"/>
                <a:gd name="T62" fmla="*/ 545 w 1040"/>
                <a:gd name="T63" fmla="*/ 305 h 1197"/>
                <a:gd name="T64" fmla="*/ 504 w 1040"/>
                <a:gd name="T65" fmla="*/ 366 h 1197"/>
                <a:gd name="T66" fmla="*/ 328 w 1040"/>
                <a:gd name="T67" fmla="*/ 1157 h 1197"/>
                <a:gd name="T68" fmla="*/ 368 w 1040"/>
                <a:gd name="T69" fmla="*/ 1117 h 1197"/>
                <a:gd name="T70" fmla="*/ 312 w 1040"/>
                <a:gd name="T71" fmla="*/ 821 h 1197"/>
                <a:gd name="T72" fmla="*/ 571 w 1040"/>
                <a:gd name="T73" fmla="*/ 649 h 1197"/>
                <a:gd name="T74" fmla="*/ 533 w 1040"/>
                <a:gd name="T75" fmla="*/ 557 h 1197"/>
                <a:gd name="T76" fmla="*/ 749 w 1040"/>
                <a:gd name="T77" fmla="*/ 708 h 1197"/>
                <a:gd name="T78" fmla="*/ 717 w 1040"/>
                <a:gd name="T79" fmla="*/ 635 h 1197"/>
                <a:gd name="T80" fmla="*/ 749 w 1040"/>
                <a:gd name="T81" fmla="*/ 708 h 1197"/>
                <a:gd name="T82" fmla="*/ 944 w 1040"/>
                <a:gd name="T83" fmla="*/ 832 h 1197"/>
                <a:gd name="T84" fmla="*/ 882 w 1040"/>
                <a:gd name="T85" fmla="*/ 817 h 1197"/>
                <a:gd name="T86" fmla="*/ 941 w 1040"/>
                <a:gd name="T87" fmla="*/ 519 h 1197"/>
                <a:gd name="T88" fmla="*/ 996 w 1040"/>
                <a:gd name="T89" fmla="*/ 54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0" h="1197">
                  <a:moveTo>
                    <a:pt x="1027" y="525"/>
                  </a:moveTo>
                  <a:cubicBezTo>
                    <a:pt x="1011" y="488"/>
                    <a:pt x="968" y="472"/>
                    <a:pt x="932" y="488"/>
                  </a:cubicBezTo>
                  <a:cubicBezTo>
                    <a:pt x="901" y="502"/>
                    <a:pt x="884" y="535"/>
                    <a:pt x="891" y="568"/>
                  </a:cubicBezTo>
                  <a:lnTo>
                    <a:pt x="789" y="625"/>
                  </a:lnTo>
                  <a:cubicBezTo>
                    <a:pt x="764" y="595"/>
                    <a:pt x="719" y="590"/>
                    <a:pt x="688" y="615"/>
                  </a:cubicBezTo>
                  <a:cubicBezTo>
                    <a:pt x="679" y="623"/>
                    <a:pt x="671" y="633"/>
                    <a:pt x="667" y="644"/>
                  </a:cubicBezTo>
                  <a:lnTo>
                    <a:pt x="608" y="632"/>
                  </a:lnTo>
                  <a:cubicBezTo>
                    <a:pt x="613" y="587"/>
                    <a:pt x="587" y="544"/>
                    <a:pt x="544" y="527"/>
                  </a:cubicBezTo>
                  <a:cubicBezTo>
                    <a:pt x="539" y="525"/>
                    <a:pt x="534" y="523"/>
                    <a:pt x="528" y="522"/>
                  </a:cubicBezTo>
                  <a:lnTo>
                    <a:pt x="528" y="415"/>
                  </a:lnTo>
                  <a:cubicBezTo>
                    <a:pt x="567" y="420"/>
                    <a:pt x="603" y="393"/>
                    <a:pt x="609" y="354"/>
                  </a:cubicBezTo>
                  <a:cubicBezTo>
                    <a:pt x="609" y="347"/>
                    <a:pt x="609" y="341"/>
                    <a:pt x="608" y="334"/>
                  </a:cubicBezTo>
                  <a:lnTo>
                    <a:pt x="733" y="277"/>
                  </a:lnTo>
                  <a:cubicBezTo>
                    <a:pt x="734" y="279"/>
                    <a:pt x="735" y="281"/>
                    <a:pt x="736" y="282"/>
                  </a:cubicBezTo>
                  <a:cubicBezTo>
                    <a:pt x="762" y="313"/>
                    <a:pt x="808" y="317"/>
                    <a:pt x="838" y="291"/>
                  </a:cubicBezTo>
                  <a:cubicBezTo>
                    <a:pt x="868" y="265"/>
                    <a:pt x="872" y="220"/>
                    <a:pt x="846" y="189"/>
                  </a:cubicBezTo>
                  <a:cubicBezTo>
                    <a:pt x="821" y="159"/>
                    <a:pt x="775" y="155"/>
                    <a:pt x="745" y="181"/>
                  </a:cubicBezTo>
                  <a:cubicBezTo>
                    <a:pt x="726" y="197"/>
                    <a:pt x="716" y="223"/>
                    <a:pt x="720" y="248"/>
                  </a:cubicBezTo>
                  <a:lnTo>
                    <a:pt x="597" y="304"/>
                  </a:lnTo>
                  <a:cubicBezTo>
                    <a:pt x="588" y="290"/>
                    <a:pt x="573" y="279"/>
                    <a:pt x="556" y="275"/>
                  </a:cubicBezTo>
                  <a:lnTo>
                    <a:pt x="564" y="154"/>
                  </a:lnTo>
                  <a:cubicBezTo>
                    <a:pt x="576" y="153"/>
                    <a:pt x="587" y="149"/>
                    <a:pt x="596" y="143"/>
                  </a:cubicBezTo>
                  <a:cubicBezTo>
                    <a:pt x="630" y="121"/>
                    <a:pt x="639" y="76"/>
                    <a:pt x="617" y="43"/>
                  </a:cubicBezTo>
                  <a:cubicBezTo>
                    <a:pt x="595" y="10"/>
                    <a:pt x="551" y="0"/>
                    <a:pt x="517" y="22"/>
                  </a:cubicBezTo>
                  <a:cubicBezTo>
                    <a:pt x="484" y="44"/>
                    <a:pt x="475" y="88"/>
                    <a:pt x="496" y="122"/>
                  </a:cubicBezTo>
                  <a:cubicBezTo>
                    <a:pt x="498" y="124"/>
                    <a:pt x="500" y="127"/>
                    <a:pt x="502" y="129"/>
                  </a:cubicBezTo>
                  <a:cubicBezTo>
                    <a:pt x="510" y="139"/>
                    <a:pt x="520" y="145"/>
                    <a:pt x="532" y="149"/>
                  </a:cubicBezTo>
                  <a:lnTo>
                    <a:pt x="523" y="273"/>
                  </a:lnTo>
                  <a:cubicBezTo>
                    <a:pt x="484" y="280"/>
                    <a:pt x="459" y="318"/>
                    <a:pt x="466" y="357"/>
                  </a:cubicBezTo>
                  <a:cubicBezTo>
                    <a:pt x="468" y="366"/>
                    <a:pt x="471" y="375"/>
                    <a:pt x="477" y="383"/>
                  </a:cubicBezTo>
                  <a:cubicBezTo>
                    <a:pt x="478" y="386"/>
                    <a:pt x="480" y="388"/>
                    <a:pt x="483" y="391"/>
                  </a:cubicBezTo>
                  <a:cubicBezTo>
                    <a:pt x="487" y="396"/>
                    <a:pt x="491" y="400"/>
                    <a:pt x="497" y="403"/>
                  </a:cubicBezTo>
                  <a:cubicBezTo>
                    <a:pt x="497" y="404"/>
                    <a:pt x="496" y="405"/>
                    <a:pt x="496" y="405"/>
                  </a:cubicBezTo>
                  <a:lnTo>
                    <a:pt x="496" y="520"/>
                  </a:lnTo>
                  <a:cubicBezTo>
                    <a:pt x="440" y="525"/>
                    <a:pt x="398" y="574"/>
                    <a:pt x="403" y="630"/>
                  </a:cubicBezTo>
                  <a:cubicBezTo>
                    <a:pt x="405" y="653"/>
                    <a:pt x="414" y="674"/>
                    <a:pt x="429" y="691"/>
                  </a:cubicBezTo>
                  <a:lnTo>
                    <a:pt x="340" y="795"/>
                  </a:lnTo>
                  <a:lnTo>
                    <a:pt x="340" y="795"/>
                  </a:lnTo>
                  <a:cubicBezTo>
                    <a:pt x="304" y="779"/>
                    <a:pt x="262" y="796"/>
                    <a:pt x="246" y="832"/>
                  </a:cubicBezTo>
                  <a:cubicBezTo>
                    <a:pt x="240" y="847"/>
                    <a:pt x="239" y="864"/>
                    <a:pt x="243" y="880"/>
                  </a:cubicBezTo>
                  <a:lnTo>
                    <a:pt x="144" y="916"/>
                  </a:lnTo>
                  <a:cubicBezTo>
                    <a:pt x="125" y="881"/>
                    <a:pt x="81" y="869"/>
                    <a:pt x="47" y="887"/>
                  </a:cubicBezTo>
                  <a:cubicBezTo>
                    <a:pt x="12" y="906"/>
                    <a:pt x="0" y="950"/>
                    <a:pt x="19" y="984"/>
                  </a:cubicBezTo>
                  <a:cubicBezTo>
                    <a:pt x="38" y="1019"/>
                    <a:pt x="81" y="1032"/>
                    <a:pt x="115" y="1013"/>
                  </a:cubicBezTo>
                  <a:cubicBezTo>
                    <a:pt x="138" y="1000"/>
                    <a:pt x="153" y="976"/>
                    <a:pt x="152" y="949"/>
                  </a:cubicBezTo>
                  <a:cubicBezTo>
                    <a:pt x="152" y="949"/>
                    <a:pt x="152" y="948"/>
                    <a:pt x="152" y="947"/>
                  </a:cubicBezTo>
                  <a:lnTo>
                    <a:pt x="259" y="909"/>
                  </a:lnTo>
                  <a:cubicBezTo>
                    <a:pt x="271" y="923"/>
                    <a:pt x="289" y="932"/>
                    <a:pt x="308" y="933"/>
                  </a:cubicBezTo>
                  <a:lnTo>
                    <a:pt x="316" y="1047"/>
                  </a:lnTo>
                  <a:cubicBezTo>
                    <a:pt x="276" y="1054"/>
                    <a:pt x="250" y="1092"/>
                    <a:pt x="257" y="1131"/>
                  </a:cubicBezTo>
                  <a:cubicBezTo>
                    <a:pt x="263" y="1171"/>
                    <a:pt x="301" y="1197"/>
                    <a:pt x="340" y="1190"/>
                  </a:cubicBezTo>
                  <a:cubicBezTo>
                    <a:pt x="380" y="1183"/>
                    <a:pt x="406" y="1146"/>
                    <a:pt x="399" y="1106"/>
                  </a:cubicBezTo>
                  <a:cubicBezTo>
                    <a:pt x="395" y="1079"/>
                    <a:pt x="374" y="1056"/>
                    <a:pt x="348" y="1049"/>
                  </a:cubicBezTo>
                  <a:lnTo>
                    <a:pt x="340" y="928"/>
                  </a:lnTo>
                  <a:cubicBezTo>
                    <a:pt x="377" y="913"/>
                    <a:pt x="394" y="872"/>
                    <a:pt x="379" y="835"/>
                  </a:cubicBezTo>
                  <a:cubicBezTo>
                    <a:pt x="376" y="827"/>
                    <a:pt x="372" y="821"/>
                    <a:pt x="366" y="814"/>
                  </a:cubicBezTo>
                  <a:lnTo>
                    <a:pt x="454" y="712"/>
                  </a:lnTo>
                  <a:cubicBezTo>
                    <a:pt x="482" y="728"/>
                    <a:pt x="516" y="730"/>
                    <a:pt x="545" y="718"/>
                  </a:cubicBezTo>
                  <a:cubicBezTo>
                    <a:pt x="570" y="707"/>
                    <a:pt x="589" y="688"/>
                    <a:pt x="600" y="664"/>
                  </a:cubicBezTo>
                  <a:lnTo>
                    <a:pt x="662" y="676"/>
                  </a:lnTo>
                  <a:cubicBezTo>
                    <a:pt x="662" y="684"/>
                    <a:pt x="664" y="693"/>
                    <a:pt x="667" y="701"/>
                  </a:cubicBezTo>
                  <a:cubicBezTo>
                    <a:pt x="683" y="737"/>
                    <a:pt x="726" y="753"/>
                    <a:pt x="762" y="737"/>
                  </a:cubicBezTo>
                  <a:cubicBezTo>
                    <a:pt x="765" y="736"/>
                    <a:pt x="768" y="734"/>
                    <a:pt x="771" y="733"/>
                  </a:cubicBezTo>
                  <a:lnTo>
                    <a:pt x="846" y="811"/>
                  </a:lnTo>
                  <a:cubicBezTo>
                    <a:pt x="826" y="845"/>
                    <a:pt x="837" y="889"/>
                    <a:pt x="871" y="909"/>
                  </a:cubicBezTo>
                  <a:cubicBezTo>
                    <a:pt x="905" y="929"/>
                    <a:pt x="949" y="918"/>
                    <a:pt x="969" y="884"/>
                  </a:cubicBezTo>
                  <a:cubicBezTo>
                    <a:pt x="989" y="850"/>
                    <a:pt x="978" y="806"/>
                    <a:pt x="944" y="786"/>
                  </a:cubicBezTo>
                  <a:cubicBezTo>
                    <a:pt x="924" y="774"/>
                    <a:pt x="899" y="772"/>
                    <a:pt x="878" y="782"/>
                  </a:cubicBezTo>
                  <a:lnTo>
                    <a:pt x="878" y="782"/>
                  </a:lnTo>
                  <a:cubicBezTo>
                    <a:pt x="874" y="784"/>
                    <a:pt x="871" y="786"/>
                    <a:pt x="868" y="788"/>
                  </a:cubicBezTo>
                  <a:lnTo>
                    <a:pt x="794" y="709"/>
                  </a:lnTo>
                  <a:cubicBezTo>
                    <a:pt x="805" y="693"/>
                    <a:pt x="808" y="672"/>
                    <a:pt x="803" y="653"/>
                  </a:cubicBezTo>
                  <a:lnTo>
                    <a:pt x="904" y="597"/>
                  </a:lnTo>
                  <a:cubicBezTo>
                    <a:pt x="928" y="629"/>
                    <a:pt x="974" y="635"/>
                    <a:pt x="1005" y="611"/>
                  </a:cubicBezTo>
                  <a:cubicBezTo>
                    <a:pt x="1006" y="610"/>
                    <a:pt x="1007" y="610"/>
                    <a:pt x="1007" y="609"/>
                  </a:cubicBezTo>
                  <a:cubicBezTo>
                    <a:pt x="1032" y="588"/>
                    <a:pt x="1040" y="554"/>
                    <a:pt x="1027" y="525"/>
                  </a:cubicBezTo>
                  <a:close/>
                  <a:moveTo>
                    <a:pt x="768" y="201"/>
                  </a:moveTo>
                  <a:cubicBezTo>
                    <a:pt x="787" y="189"/>
                    <a:pt x="812" y="194"/>
                    <a:pt x="824" y="212"/>
                  </a:cubicBezTo>
                  <a:cubicBezTo>
                    <a:pt x="836" y="231"/>
                    <a:pt x="831" y="256"/>
                    <a:pt x="812" y="268"/>
                  </a:cubicBezTo>
                  <a:cubicBezTo>
                    <a:pt x="794" y="280"/>
                    <a:pt x="769" y="275"/>
                    <a:pt x="757" y="256"/>
                  </a:cubicBezTo>
                  <a:cubicBezTo>
                    <a:pt x="757" y="256"/>
                    <a:pt x="757" y="256"/>
                    <a:pt x="757" y="256"/>
                  </a:cubicBezTo>
                  <a:cubicBezTo>
                    <a:pt x="745" y="238"/>
                    <a:pt x="750" y="213"/>
                    <a:pt x="768" y="201"/>
                  </a:cubicBezTo>
                  <a:cubicBezTo>
                    <a:pt x="768" y="201"/>
                    <a:pt x="768" y="201"/>
                    <a:pt x="768" y="201"/>
                  </a:cubicBezTo>
                  <a:close/>
                  <a:moveTo>
                    <a:pt x="80" y="989"/>
                  </a:moveTo>
                  <a:cubicBezTo>
                    <a:pt x="58" y="989"/>
                    <a:pt x="40" y="972"/>
                    <a:pt x="40" y="949"/>
                  </a:cubicBezTo>
                  <a:cubicBezTo>
                    <a:pt x="40" y="927"/>
                    <a:pt x="58" y="909"/>
                    <a:pt x="80" y="909"/>
                  </a:cubicBezTo>
                  <a:cubicBezTo>
                    <a:pt x="103" y="909"/>
                    <a:pt x="120" y="927"/>
                    <a:pt x="120" y="949"/>
                  </a:cubicBezTo>
                  <a:cubicBezTo>
                    <a:pt x="120" y="972"/>
                    <a:pt x="103" y="989"/>
                    <a:pt x="80" y="989"/>
                  </a:cubicBezTo>
                  <a:close/>
                  <a:moveTo>
                    <a:pt x="523" y="104"/>
                  </a:moveTo>
                  <a:cubicBezTo>
                    <a:pt x="511" y="86"/>
                    <a:pt x="516" y="61"/>
                    <a:pt x="534" y="49"/>
                  </a:cubicBezTo>
                  <a:cubicBezTo>
                    <a:pt x="553" y="36"/>
                    <a:pt x="578" y="41"/>
                    <a:pt x="590" y="60"/>
                  </a:cubicBezTo>
                  <a:cubicBezTo>
                    <a:pt x="602" y="78"/>
                    <a:pt x="597" y="103"/>
                    <a:pt x="578" y="115"/>
                  </a:cubicBezTo>
                  <a:cubicBezTo>
                    <a:pt x="570" y="121"/>
                    <a:pt x="559" y="123"/>
                    <a:pt x="548" y="121"/>
                  </a:cubicBezTo>
                  <a:cubicBezTo>
                    <a:pt x="538" y="119"/>
                    <a:pt x="529" y="113"/>
                    <a:pt x="523" y="104"/>
                  </a:cubicBezTo>
                  <a:close/>
                  <a:moveTo>
                    <a:pt x="498" y="336"/>
                  </a:moveTo>
                  <a:cubicBezTo>
                    <a:pt x="502" y="314"/>
                    <a:pt x="523" y="300"/>
                    <a:pt x="545" y="305"/>
                  </a:cubicBezTo>
                  <a:cubicBezTo>
                    <a:pt x="567" y="309"/>
                    <a:pt x="581" y="330"/>
                    <a:pt x="576" y="352"/>
                  </a:cubicBezTo>
                  <a:cubicBezTo>
                    <a:pt x="572" y="374"/>
                    <a:pt x="550" y="387"/>
                    <a:pt x="529" y="383"/>
                  </a:cubicBezTo>
                  <a:cubicBezTo>
                    <a:pt x="518" y="381"/>
                    <a:pt x="509" y="375"/>
                    <a:pt x="504" y="366"/>
                  </a:cubicBezTo>
                  <a:cubicBezTo>
                    <a:pt x="498" y="357"/>
                    <a:pt x="496" y="346"/>
                    <a:pt x="498" y="336"/>
                  </a:cubicBezTo>
                  <a:close/>
                  <a:moveTo>
                    <a:pt x="368" y="1117"/>
                  </a:moveTo>
                  <a:cubicBezTo>
                    <a:pt x="368" y="1140"/>
                    <a:pt x="351" y="1157"/>
                    <a:pt x="328" y="1157"/>
                  </a:cubicBezTo>
                  <a:cubicBezTo>
                    <a:pt x="306" y="1157"/>
                    <a:pt x="288" y="1140"/>
                    <a:pt x="288" y="1117"/>
                  </a:cubicBezTo>
                  <a:cubicBezTo>
                    <a:pt x="288" y="1095"/>
                    <a:pt x="306" y="1077"/>
                    <a:pt x="328" y="1077"/>
                  </a:cubicBezTo>
                  <a:cubicBezTo>
                    <a:pt x="351" y="1077"/>
                    <a:pt x="368" y="1095"/>
                    <a:pt x="368" y="1117"/>
                  </a:cubicBezTo>
                  <a:close/>
                  <a:moveTo>
                    <a:pt x="312" y="901"/>
                  </a:moveTo>
                  <a:cubicBezTo>
                    <a:pt x="290" y="901"/>
                    <a:pt x="272" y="884"/>
                    <a:pt x="272" y="861"/>
                  </a:cubicBezTo>
                  <a:cubicBezTo>
                    <a:pt x="272" y="839"/>
                    <a:pt x="290" y="821"/>
                    <a:pt x="312" y="821"/>
                  </a:cubicBezTo>
                  <a:cubicBezTo>
                    <a:pt x="335" y="821"/>
                    <a:pt x="352" y="839"/>
                    <a:pt x="352" y="861"/>
                  </a:cubicBezTo>
                  <a:cubicBezTo>
                    <a:pt x="352" y="884"/>
                    <a:pt x="335" y="901"/>
                    <a:pt x="312" y="901"/>
                  </a:cubicBezTo>
                  <a:close/>
                  <a:moveTo>
                    <a:pt x="571" y="649"/>
                  </a:moveTo>
                  <a:cubicBezTo>
                    <a:pt x="556" y="685"/>
                    <a:pt x="515" y="703"/>
                    <a:pt x="479" y="688"/>
                  </a:cubicBezTo>
                  <a:cubicBezTo>
                    <a:pt x="442" y="673"/>
                    <a:pt x="425" y="631"/>
                    <a:pt x="440" y="595"/>
                  </a:cubicBezTo>
                  <a:cubicBezTo>
                    <a:pt x="455" y="559"/>
                    <a:pt x="497" y="542"/>
                    <a:pt x="533" y="557"/>
                  </a:cubicBezTo>
                  <a:cubicBezTo>
                    <a:pt x="550" y="564"/>
                    <a:pt x="564" y="578"/>
                    <a:pt x="571" y="595"/>
                  </a:cubicBezTo>
                  <a:cubicBezTo>
                    <a:pt x="578" y="612"/>
                    <a:pt x="578" y="632"/>
                    <a:pt x="571" y="649"/>
                  </a:cubicBezTo>
                  <a:close/>
                  <a:moveTo>
                    <a:pt x="749" y="708"/>
                  </a:moveTo>
                  <a:cubicBezTo>
                    <a:pt x="729" y="717"/>
                    <a:pt x="706" y="708"/>
                    <a:pt x="697" y="688"/>
                  </a:cubicBezTo>
                  <a:cubicBezTo>
                    <a:pt x="689" y="671"/>
                    <a:pt x="694" y="652"/>
                    <a:pt x="708" y="641"/>
                  </a:cubicBezTo>
                  <a:cubicBezTo>
                    <a:pt x="711" y="638"/>
                    <a:pt x="714" y="636"/>
                    <a:pt x="717" y="635"/>
                  </a:cubicBezTo>
                  <a:lnTo>
                    <a:pt x="717" y="635"/>
                  </a:lnTo>
                  <a:cubicBezTo>
                    <a:pt x="738" y="626"/>
                    <a:pt x="761" y="636"/>
                    <a:pt x="769" y="657"/>
                  </a:cubicBezTo>
                  <a:cubicBezTo>
                    <a:pt x="777" y="676"/>
                    <a:pt x="768" y="699"/>
                    <a:pt x="749" y="708"/>
                  </a:cubicBezTo>
                  <a:close/>
                  <a:moveTo>
                    <a:pt x="882" y="817"/>
                  </a:moveTo>
                  <a:cubicBezTo>
                    <a:pt x="885" y="815"/>
                    <a:pt x="888" y="813"/>
                    <a:pt x="891" y="812"/>
                  </a:cubicBezTo>
                  <a:cubicBezTo>
                    <a:pt x="912" y="803"/>
                    <a:pt x="935" y="812"/>
                    <a:pt x="944" y="832"/>
                  </a:cubicBezTo>
                  <a:cubicBezTo>
                    <a:pt x="953" y="852"/>
                    <a:pt x="944" y="876"/>
                    <a:pt x="923" y="885"/>
                  </a:cubicBezTo>
                  <a:cubicBezTo>
                    <a:pt x="903" y="894"/>
                    <a:pt x="879" y="884"/>
                    <a:pt x="871" y="864"/>
                  </a:cubicBezTo>
                  <a:cubicBezTo>
                    <a:pt x="864" y="848"/>
                    <a:pt x="868" y="829"/>
                    <a:pt x="882" y="817"/>
                  </a:cubicBezTo>
                  <a:close/>
                  <a:moveTo>
                    <a:pt x="978" y="590"/>
                  </a:moveTo>
                  <a:cubicBezTo>
                    <a:pt x="958" y="600"/>
                    <a:pt x="934" y="593"/>
                    <a:pt x="924" y="573"/>
                  </a:cubicBezTo>
                  <a:cubicBezTo>
                    <a:pt x="914" y="553"/>
                    <a:pt x="921" y="529"/>
                    <a:pt x="941" y="519"/>
                  </a:cubicBezTo>
                  <a:cubicBezTo>
                    <a:pt x="942" y="519"/>
                    <a:pt x="943" y="518"/>
                    <a:pt x="944" y="517"/>
                  </a:cubicBezTo>
                  <a:lnTo>
                    <a:pt x="944" y="517"/>
                  </a:lnTo>
                  <a:cubicBezTo>
                    <a:pt x="965" y="509"/>
                    <a:pt x="988" y="519"/>
                    <a:pt x="996" y="540"/>
                  </a:cubicBezTo>
                  <a:cubicBezTo>
                    <a:pt x="1004" y="559"/>
                    <a:pt x="996" y="582"/>
                    <a:pt x="976" y="591"/>
                  </a:cubicBezTo>
                  <a:lnTo>
                    <a:pt x="978" y="5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7D8C0688-8BF2-4DE7-999D-5B49904A4601}"/>
              </a:ext>
            </a:extLst>
          </p:cNvPr>
          <p:cNvGrpSpPr/>
          <p:nvPr/>
        </p:nvGrpSpPr>
        <p:grpSpPr>
          <a:xfrm>
            <a:off x="3613828" y="4534594"/>
            <a:ext cx="468376" cy="337994"/>
            <a:chOff x="3303588" y="4032250"/>
            <a:chExt cx="741362" cy="534988"/>
          </a:xfrm>
          <a:solidFill>
            <a:schemeClr val="accent2"/>
          </a:solidFill>
        </p:grpSpPr>
        <p:sp>
          <p:nvSpPr>
            <p:cNvPr id="18" name="Freeform 10">
              <a:extLst>
                <a:ext uri="{FF2B5EF4-FFF2-40B4-BE49-F238E27FC236}">
                  <a16:creationId xmlns:a16="http://schemas.microsoft.com/office/drawing/2014/main" id="{20C21E8E-92A0-492D-B632-CD1C3A10398D}"/>
                </a:ext>
              </a:extLst>
            </p:cNvPr>
            <p:cNvSpPr>
              <a:spLocks/>
            </p:cNvSpPr>
            <p:nvPr/>
          </p:nvSpPr>
          <p:spPr bwMode="auto">
            <a:xfrm>
              <a:off x="3667125" y="4079875"/>
              <a:ext cx="141287" cy="68263"/>
            </a:xfrm>
            <a:custGeom>
              <a:avLst/>
              <a:gdLst>
                <a:gd name="T0" fmla="*/ 176 w 200"/>
                <a:gd name="T1" fmla="*/ 96 h 96"/>
                <a:gd name="T2" fmla="*/ 200 w 200"/>
                <a:gd name="T3" fmla="*/ 90 h 96"/>
                <a:gd name="T4" fmla="*/ 84 w 200"/>
                <a:gd name="T5" fmla="*/ 0 h 96"/>
                <a:gd name="T6" fmla="*/ 0 w 200"/>
                <a:gd name="T7" fmla="*/ 35 h 96"/>
                <a:gd name="T8" fmla="*/ 17 w 200"/>
                <a:gd name="T9" fmla="*/ 53 h 96"/>
                <a:gd name="T10" fmla="*/ 84 w 200"/>
                <a:gd name="T11" fmla="*/ 26 h 96"/>
                <a:gd name="T12" fmla="*/ 176 w 200"/>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00" h="96">
                  <a:moveTo>
                    <a:pt x="176" y="96"/>
                  </a:moveTo>
                  <a:lnTo>
                    <a:pt x="200" y="90"/>
                  </a:lnTo>
                  <a:cubicBezTo>
                    <a:pt x="187" y="37"/>
                    <a:pt x="139" y="0"/>
                    <a:pt x="84" y="0"/>
                  </a:cubicBezTo>
                  <a:cubicBezTo>
                    <a:pt x="52" y="0"/>
                    <a:pt x="22" y="13"/>
                    <a:pt x="0" y="35"/>
                  </a:cubicBezTo>
                  <a:lnTo>
                    <a:pt x="17" y="53"/>
                  </a:lnTo>
                  <a:cubicBezTo>
                    <a:pt x="35" y="35"/>
                    <a:pt x="59" y="26"/>
                    <a:pt x="84" y="26"/>
                  </a:cubicBezTo>
                  <a:cubicBezTo>
                    <a:pt x="128" y="24"/>
                    <a:pt x="164" y="53"/>
                    <a:pt x="176"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1768DB23-813F-48BA-8DC7-0EBE5A6AF769}"/>
                </a:ext>
              </a:extLst>
            </p:cNvPr>
            <p:cNvSpPr>
              <a:spLocks/>
            </p:cNvSpPr>
            <p:nvPr/>
          </p:nvSpPr>
          <p:spPr bwMode="auto">
            <a:xfrm>
              <a:off x="3303588" y="4032250"/>
              <a:ext cx="741362" cy="393700"/>
            </a:xfrm>
            <a:custGeom>
              <a:avLst/>
              <a:gdLst>
                <a:gd name="T0" fmla="*/ 856 w 1048"/>
                <a:gd name="T1" fmla="*/ 163 h 553"/>
                <a:gd name="T2" fmla="*/ 787 w 1048"/>
                <a:gd name="T3" fmla="*/ 176 h 553"/>
                <a:gd name="T4" fmla="*/ 594 w 1048"/>
                <a:gd name="T5" fmla="*/ 0 h 553"/>
                <a:gd name="T6" fmla="*/ 406 w 1048"/>
                <a:gd name="T7" fmla="*/ 144 h 553"/>
                <a:gd name="T8" fmla="*/ 318 w 1048"/>
                <a:gd name="T9" fmla="*/ 115 h 553"/>
                <a:gd name="T10" fmla="*/ 170 w 1048"/>
                <a:gd name="T11" fmla="*/ 253 h 553"/>
                <a:gd name="T12" fmla="*/ 150 w 1048"/>
                <a:gd name="T13" fmla="*/ 253 h 553"/>
                <a:gd name="T14" fmla="*/ 3 w 1048"/>
                <a:gd name="T15" fmla="*/ 373 h 553"/>
                <a:gd name="T16" fmla="*/ 2 w 1048"/>
                <a:gd name="T17" fmla="*/ 377 h 553"/>
                <a:gd name="T18" fmla="*/ 0 w 1048"/>
                <a:gd name="T19" fmla="*/ 403 h 553"/>
                <a:gd name="T20" fmla="*/ 150 w 1048"/>
                <a:gd name="T21" fmla="*/ 553 h 553"/>
                <a:gd name="T22" fmla="*/ 274 w 1048"/>
                <a:gd name="T23" fmla="*/ 553 h 553"/>
                <a:gd name="T24" fmla="*/ 274 w 1048"/>
                <a:gd name="T25" fmla="*/ 529 h 553"/>
                <a:gd name="T26" fmla="*/ 152 w 1048"/>
                <a:gd name="T27" fmla="*/ 529 h 553"/>
                <a:gd name="T28" fmla="*/ 26 w 1048"/>
                <a:gd name="T29" fmla="*/ 403 h 553"/>
                <a:gd name="T30" fmla="*/ 27 w 1048"/>
                <a:gd name="T31" fmla="*/ 382 h 553"/>
                <a:gd name="T32" fmla="*/ 27 w 1048"/>
                <a:gd name="T33" fmla="*/ 377 h 553"/>
                <a:gd name="T34" fmla="*/ 150 w 1048"/>
                <a:gd name="T35" fmla="*/ 277 h 553"/>
                <a:gd name="T36" fmla="*/ 194 w 1048"/>
                <a:gd name="T37" fmla="*/ 277 h 553"/>
                <a:gd name="T38" fmla="*/ 194 w 1048"/>
                <a:gd name="T39" fmla="*/ 264 h 553"/>
                <a:gd name="T40" fmla="*/ 318 w 1048"/>
                <a:gd name="T41" fmla="*/ 139 h 553"/>
                <a:gd name="T42" fmla="*/ 432 w 1048"/>
                <a:gd name="T43" fmla="*/ 213 h 553"/>
                <a:gd name="T44" fmla="*/ 454 w 1048"/>
                <a:gd name="T45" fmla="*/ 203 h 553"/>
                <a:gd name="T46" fmla="*/ 427 w 1048"/>
                <a:gd name="T47" fmla="*/ 161 h 553"/>
                <a:gd name="T48" fmla="*/ 594 w 1048"/>
                <a:gd name="T49" fmla="*/ 24 h 553"/>
                <a:gd name="T50" fmla="*/ 763 w 1048"/>
                <a:gd name="T51" fmla="*/ 193 h 553"/>
                <a:gd name="T52" fmla="*/ 755 w 1048"/>
                <a:gd name="T53" fmla="*/ 246 h 553"/>
                <a:gd name="T54" fmla="*/ 778 w 1048"/>
                <a:gd name="T55" fmla="*/ 254 h 553"/>
                <a:gd name="T56" fmla="*/ 787 w 1048"/>
                <a:gd name="T57" fmla="*/ 201 h 553"/>
                <a:gd name="T58" fmla="*/ 854 w 1048"/>
                <a:gd name="T59" fmla="*/ 187 h 553"/>
                <a:gd name="T60" fmla="*/ 1024 w 1048"/>
                <a:gd name="T61" fmla="*/ 357 h 553"/>
                <a:gd name="T62" fmla="*/ 854 w 1048"/>
                <a:gd name="T63" fmla="*/ 526 h 553"/>
                <a:gd name="T64" fmla="*/ 722 w 1048"/>
                <a:gd name="T65" fmla="*/ 526 h 553"/>
                <a:gd name="T66" fmla="*/ 722 w 1048"/>
                <a:gd name="T67" fmla="*/ 550 h 553"/>
                <a:gd name="T68" fmla="*/ 854 w 1048"/>
                <a:gd name="T69" fmla="*/ 550 h 553"/>
                <a:gd name="T70" fmla="*/ 1048 w 1048"/>
                <a:gd name="T71" fmla="*/ 357 h 553"/>
                <a:gd name="T72" fmla="*/ 856 w 1048"/>
                <a:gd name="T73" fmla="*/ 16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8" h="553">
                  <a:moveTo>
                    <a:pt x="856" y="163"/>
                  </a:moveTo>
                  <a:cubicBezTo>
                    <a:pt x="832" y="163"/>
                    <a:pt x="810" y="168"/>
                    <a:pt x="787" y="176"/>
                  </a:cubicBezTo>
                  <a:cubicBezTo>
                    <a:pt x="778" y="77"/>
                    <a:pt x="694" y="0"/>
                    <a:pt x="594" y="0"/>
                  </a:cubicBezTo>
                  <a:cubicBezTo>
                    <a:pt x="506" y="0"/>
                    <a:pt x="429" y="59"/>
                    <a:pt x="406" y="144"/>
                  </a:cubicBezTo>
                  <a:cubicBezTo>
                    <a:pt x="381" y="126"/>
                    <a:pt x="350" y="115"/>
                    <a:pt x="318" y="115"/>
                  </a:cubicBezTo>
                  <a:cubicBezTo>
                    <a:pt x="240" y="115"/>
                    <a:pt x="176" y="176"/>
                    <a:pt x="170" y="253"/>
                  </a:cubicBezTo>
                  <a:lnTo>
                    <a:pt x="150" y="253"/>
                  </a:lnTo>
                  <a:cubicBezTo>
                    <a:pt x="80" y="253"/>
                    <a:pt x="18" y="302"/>
                    <a:pt x="3" y="373"/>
                  </a:cubicBezTo>
                  <a:lnTo>
                    <a:pt x="2" y="377"/>
                  </a:lnTo>
                  <a:cubicBezTo>
                    <a:pt x="0" y="385"/>
                    <a:pt x="0" y="393"/>
                    <a:pt x="0" y="403"/>
                  </a:cubicBezTo>
                  <a:cubicBezTo>
                    <a:pt x="0" y="486"/>
                    <a:pt x="67" y="553"/>
                    <a:pt x="150" y="553"/>
                  </a:cubicBezTo>
                  <a:lnTo>
                    <a:pt x="274" y="553"/>
                  </a:lnTo>
                  <a:lnTo>
                    <a:pt x="274" y="529"/>
                  </a:lnTo>
                  <a:lnTo>
                    <a:pt x="152" y="529"/>
                  </a:lnTo>
                  <a:cubicBezTo>
                    <a:pt x="83" y="529"/>
                    <a:pt x="26" y="473"/>
                    <a:pt x="26" y="403"/>
                  </a:cubicBezTo>
                  <a:cubicBezTo>
                    <a:pt x="26" y="397"/>
                    <a:pt x="26" y="389"/>
                    <a:pt x="27" y="382"/>
                  </a:cubicBezTo>
                  <a:lnTo>
                    <a:pt x="27" y="377"/>
                  </a:lnTo>
                  <a:cubicBezTo>
                    <a:pt x="38" y="320"/>
                    <a:pt x="91" y="277"/>
                    <a:pt x="150" y="277"/>
                  </a:cubicBezTo>
                  <a:lnTo>
                    <a:pt x="194" y="277"/>
                  </a:lnTo>
                  <a:lnTo>
                    <a:pt x="194" y="264"/>
                  </a:lnTo>
                  <a:cubicBezTo>
                    <a:pt x="194" y="195"/>
                    <a:pt x="250" y="139"/>
                    <a:pt x="318" y="139"/>
                  </a:cubicBezTo>
                  <a:cubicBezTo>
                    <a:pt x="368" y="139"/>
                    <a:pt x="413" y="168"/>
                    <a:pt x="432" y="213"/>
                  </a:cubicBezTo>
                  <a:lnTo>
                    <a:pt x="454" y="203"/>
                  </a:lnTo>
                  <a:cubicBezTo>
                    <a:pt x="448" y="187"/>
                    <a:pt x="438" y="174"/>
                    <a:pt x="427" y="161"/>
                  </a:cubicBezTo>
                  <a:cubicBezTo>
                    <a:pt x="443" y="81"/>
                    <a:pt x="512" y="24"/>
                    <a:pt x="594" y="24"/>
                  </a:cubicBezTo>
                  <a:cubicBezTo>
                    <a:pt x="688" y="24"/>
                    <a:pt x="763" y="101"/>
                    <a:pt x="763" y="193"/>
                  </a:cubicBezTo>
                  <a:cubicBezTo>
                    <a:pt x="763" y="211"/>
                    <a:pt x="760" y="230"/>
                    <a:pt x="755" y="246"/>
                  </a:cubicBezTo>
                  <a:lnTo>
                    <a:pt x="778" y="254"/>
                  </a:lnTo>
                  <a:cubicBezTo>
                    <a:pt x="784" y="237"/>
                    <a:pt x="786" y="219"/>
                    <a:pt x="787" y="201"/>
                  </a:cubicBezTo>
                  <a:cubicBezTo>
                    <a:pt x="808" y="192"/>
                    <a:pt x="832" y="187"/>
                    <a:pt x="854" y="187"/>
                  </a:cubicBezTo>
                  <a:cubicBezTo>
                    <a:pt x="949" y="187"/>
                    <a:pt x="1024" y="264"/>
                    <a:pt x="1024" y="357"/>
                  </a:cubicBezTo>
                  <a:cubicBezTo>
                    <a:pt x="1024" y="451"/>
                    <a:pt x="947" y="526"/>
                    <a:pt x="854" y="526"/>
                  </a:cubicBezTo>
                  <a:lnTo>
                    <a:pt x="722" y="526"/>
                  </a:lnTo>
                  <a:lnTo>
                    <a:pt x="722" y="550"/>
                  </a:lnTo>
                  <a:lnTo>
                    <a:pt x="854" y="550"/>
                  </a:lnTo>
                  <a:cubicBezTo>
                    <a:pt x="962" y="550"/>
                    <a:pt x="1048" y="464"/>
                    <a:pt x="1048" y="357"/>
                  </a:cubicBezTo>
                  <a:cubicBezTo>
                    <a:pt x="1048" y="249"/>
                    <a:pt x="963" y="163"/>
                    <a:pt x="856" y="16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12">
              <a:extLst>
                <a:ext uri="{FF2B5EF4-FFF2-40B4-BE49-F238E27FC236}">
                  <a16:creationId xmlns:a16="http://schemas.microsoft.com/office/drawing/2014/main" id="{ECFE5330-F9A0-4689-A82A-9A22455957F5}"/>
                </a:ext>
              </a:extLst>
            </p:cNvPr>
            <p:cNvSpPr>
              <a:spLocks noEditPoints="1"/>
            </p:cNvSpPr>
            <p:nvPr/>
          </p:nvSpPr>
          <p:spPr bwMode="auto">
            <a:xfrm>
              <a:off x="3419475" y="4254500"/>
              <a:ext cx="471487" cy="312738"/>
            </a:xfrm>
            <a:custGeom>
              <a:avLst/>
              <a:gdLst>
                <a:gd name="T0" fmla="*/ 581 w 664"/>
                <a:gd name="T1" fmla="*/ 101 h 439"/>
                <a:gd name="T2" fmla="*/ 609 w 664"/>
                <a:gd name="T3" fmla="*/ 109 h 439"/>
                <a:gd name="T4" fmla="*/ 664 w 664"/>
                <a:gd name="T5" fmla="*/ 55 h 439"/>
                <a:gd name="T6" fmla="*/ 648 w 664"/>
                <a:gd name="T7" fmla="*/ 16 h 439"/>
                <a:gd name="T8" fmla="*/ 609 w 664"/>
                <a:gd name="T9" fmla="*/ 0 h 439"/>
                <a:gd name="T10" fmla="*/ 555 w 664"/>
                <a:gd name="T11" fmla="*/ 56 h 439"/>
                <a:gd name="T12" fmla="*/ 563 w 664"/>
                <a:gd name="T13" fmla="*/ 84 h 439"/>
                <a:gd name="T14" fmla="*/ 475 w 664"/>
                <a:gd name="T15" fmla="*/ 172 h 439"/>
                <a:gd name="T16" fmla="*/ 446 w 664"/>
                <a:gd name="T17" fmla="*/ 164 h 439"/>
                <a:gd name="T18" fmla="*/ 393 w 664"/>
                <a:gd name="T19" fmla="*/ 207 h 439"/>
                <a:gd name="T20" fmla="*/ 275 w 664"/>
                <a:gd name="T21" fmla="*/ 207 h 439"/>
                <a:gd name="T22" fmla="*/ 222 w 664"/>
                <a:gd name="T23" fmla="*/ 164 h 439"/>
                <a:gd name="T24" fmla="*/ 168 w 664"/>
                <a:gd name="T25" fmla="*/ 218 h 439"/>
                <a:gd name="T26" fmla="*/ 176 w 664"/>
                <a:gd name="T27" fmla="*/ 247 h 439"/>
                <a:gd name="T28" fmla="*/ 83 w 664"/>
                <a:gd name="T29" fmla="*/ 340 h 439"/>
                <a:gd name="T30" fmla="*/ 54 w 664"/>
                <a:gd name="T31" fmla="*/ 330 h 439"/>
                <a:gd name="T32" fmla="*/ 0 w 664"/>
                <a:gd name="T33" fmla="*/ 384 h 439"/>
                <a:gd name="T34" fmla="*/ 54 w 664"/>
                <a:gd name="T35" fmla="*/ 439 h 439"/>
                <a:gd name="T36" fmla="*/ 109 w 664"/>
                <a:gd name="T37" fmla="*/ 384 h 439"/>
                <a:gd name="T38" fmla="*/ 101 w 664"/>
                <a:gd name="T39" fmla="*/ 356 h 439"/>
                <a:gd name="T40" fmla="*/ 195 w 664"/>
                <a:gd name="T41" fmla="*/ 261 h 439"/>
                <a:gd name="T42" fmla="*/ 224 w 664"/>
                <a:gd name="T43" fmla="*/ 269 h 439"/>
                <a:gd name="T44" fmla="*/ 277 w 664"/>
                <a:gd name="T45" fmla="*/ 228 h 439"/>
                <a:gd name="T46" fmla="*/ 397 w 664"/>
                <a:gd name="T47" fmla="*/ 228 h 439"/>
                <a:gd name="T48" fmla="*/ 449 w 664"/>
                <a:gd name="T49" fmla="*/ 269 h 439"/>
                <a:gd name="T50" fmla="*/ 504 w 664"/>
                <a:gd name="T51" fmla="*/ 215 h 439"/>
                <a:gd name="T52" fmla="*/ 496 w 664"/>
                <a:gd name="T53" fmla="*/ 186 h 439"/>
                <a:gd name="T54" fmla="*/ 581 w 664"/>
                <a:gd name="T55" fmla="*/ 101 h 439"/>
                <a:gd name="T56" fmla="*/ 54 w 664"/>
                <a:gd name="T57" fmla="*/ 418 h 439"/>
                <a:gd name="T58" fmla="*/ 24 w 664"/>
                <a:gd name="T59" fmla="*/ 388 h 439"/>
                <a:gd name="T60" fmla="*/ 54 w 664"/>
                <a:gd name="T61" fmla="*/ 357 h 439"/>
                <a:gd name="T62" fmla="*/ 85 w 664"/>
                <a:gd name="T63" fmla="*/ 388 h 439"/>
                <a:gd name="T64" fmla="*/ 54 w 664"/>
                <a:gd name="T65" fmla="*/ 418 h 439"/>
                <a:gd name="T66" fmla="*/ 222 w 664"/>
                <a:gd name="T67" fmla="*/ 250 h 439"/>
                <a:gd name="T68" fmla="*/ 201 w 664"/>
                <a:gd name="T69" fmla="*/ 242 h 439"/>
                <a:gd name="T70" fmla="*/ 192 w 664"/>
                <a:gd name="T71" fmla="*/ 220 h 439"/>
                <a:gd name="T72" fmla="*/ 222 w 664"/>
                <a:gd name="T73" fmla="*/ 189 h 439"/>
                <a:gd name="T74" fmla="*/ 253 w 664"/>
                <a:gd name="T75" fmla="*/ 220 h 439"/>
                <a:gd name="T76" fmla="*/ 222 w 664"/>
                <a:gd name="T77" fmla="*/ 250 h 439"/>
                <a:gd name="T78" fmla="*/ 609 w 664"/>
                <a:gd name="T79" fmla="*/ 26 h 439"/>
                <a:gd name="T80" fmla="*/ 630 w 664"/>
                <a:gd name="T81" fmla="*/ 36 h 439"/>
                <a:gd name="T82" fmla="*/ 640 w 664"/>
                <a:gd name="T83" fmla="*/ 56 h 439"/>
                <a:gd name="T84" fmla="*/ 609 w 664"/>
                <a:gd name="T85" fmla="*/ 87 h 439"/>
                <a:gd name="T86" fmla="*/ 579 w 664"/>
                <a:gd name="T87" fmla="*/ 56 h 439"/>
                <a:gd name="T88" fmla="*/ 609 w 664"/>
                <a:gd name="T89" fmla="*/ 26 h 439"/>
                <a:gd name="T90" fmla="*/ 446 w 664"/>
                <a:gd name="T91" fmla="*/ 250 h 439"/>
                <a:gd name="T92" fmla="*/ 416 w 664"/>
                <a:gd name="T93" fmla="*/ 220 h 439"/>
                <a:gd name="T94" fmla="*/ 446 w 664"/>
                <a:gd name="T95" fmla="*/ 189 h 439"/>
                <a:gd name="T96" fmla="*/ 467 w 664"/>
                <a:gd name="T97" fmla="*/ 199 h 439"/>
                <a:gd name="T98" fmla="*/ 477 w 664"/>
                <a:gd name="T99" fmla="*/ 220 h 439"/>
                <a:gd name="T100" fmla="*/ 446 w 664"/>
                <a:gd name="T101" fmla="*/ 25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64" h="439">
                  <a:moveTo>
                    <a:pt x="581" y="101"/>
                  </a:moveTo>
                  <a:cubicBezTo>
                    <a:pt x="589" y="106"/>
                    <a:pt x="598" y="109"/>
                    <a:pt x="609" y="109"/>
                  </a:cubicBezTo>
                  <a:cubicBezTo>
                    <a:pt x="640" y="109"/>
                    <a:pt x="664" y="85"/>
                    <a:pt x="664" y="55"/>
                  </a:cubicBezTo>
                  <a:cubicBezTo>
                    <a:pt x="664" y="40"/>
                    <a:pt x="657" y="26"/>
                    <a:pt x="648" y="16"/>
                  </a:cubicBezTo>
                  <a:cubicBezTo>
                    <a:pt x="638" y="7"/>
                    <a:pt x="624" y="0"/>
                    <a:pt x="609" y="0"/>
                  </a:cubicBezTo>
                  <a:cubicBezTo>
                    <a:pt x="579" y="0"/>
                    <a:pt x="555" y="24"/>
                    <a:pt x="555" y="56"/>
                  </a:cubicBezTo>
                  <a:cubicBezTo>
                    <a:pt x="555" y="66"/>
                    <a:pt x="558" y="76"/>
                    <a:pt x="563" y="84"/>
                  </a:cubicBezTo>
                  <a:lnTo>
                    <a:pt x="475" y="172"/>
                  </a:lnTo>
                  <a:cubicBezTo>
                    <a:pt x="467" y="167"/>
                    <a:pt x="456" y="164"/>
                    <a:pt x="446" y="164"/>
                  </a:cubicBezTo>
                  <a:cubicBezTo>
                    <a:pt x="421" y="164"/>
                    <a:pt x="398" y="181"/>
                    <a:pt x="393" y="207"/>
                  </a:cubicBezTo>
                  <a:lnTo>
                    <a:pt x="275" y="207"/>
                  </a:lnTo>
                  <a:cubicBezTo>
                    <a:pt x="270" y="183"/>
                    <a:pt x="248" y="164"/>
                    <a:pt x="222" y="164"/>
                  </a:cubicBezTo>
                  <a:cubicBezTo>
                    <a:pt x="192" y="164"/>
                    <a:pt x="168" y="188"/>
                    <a:pt x="168" y="218"/>
                  </a:cubicBezTo>
                  <a:cubicBezTo>
                    <a:pt x="168" y="229"/>
                    <a:pt x="171" y="239"/>
                    <a:pt x="176" y="247"/>
                  </a:cubicBezTo>
                  <a:lnTo>
                    <a:pt x="83" y="340"/>
                  </a:lnTo>
                  <a:cubicBezTo>
                    <a:pt x="75" y="335"/>
                    <a:pt x="64" y="330"/>
                    <a:pt x="54" y="330"/>
                  </a:cubicBezTo>
                  <a:cubicBezTo>
                    <a:pt x="24" y="330"/>
                    <a:pt x="0" y="354"/>
                    <a:pt x="0" y="384"/>
                  </a:cubicBezTo>
                  <a:cubicBezTo>
                    <a:pt x="0" y="415"/>
                    <a:pt x="24" y="439"/>
                    <a:pt x="54" y="439"/>
                  </a:cubicBezTo>
                  <a:cubicBezTo>
                    <a:pt x="85" y="439"/>
                    <a:pt x="109" y="415"/>
                    <a:pt x="109" y="384"/>
                  </a:cubicBezTo>
                  <a:cubicBezTo>
                    <a:pt x="109" y="375"/>
                    <a:pt x="105" y="365"/>
                    <a:pt x="101" y="356"/>
                  </a:cubicBezTo>
                  <a:lnTo>
                    <a:pt x="195" y="261"/>
                  </a:lnTo>
                  <a:cubicBezTo>
                    <a:pt x="203" y="266"/>
                    <a:pt x="213" y="269"/>
                    <a:pt x="224" y="269"/>
                  </a:cubicBezTo>
                  <a:cubicBezTo>
                    <a:pt x="249" y="269"/>
                    <a:pt x="270" y="252"/>
                    <a:pt x="277" y="228"/>
                  </a:cubicBezTo>
                  <a:lnTo>
                    <a:pt x="397" y="228"/>
                  </a:lnTo>
                  <a:cubicBezTo>
                    <a:pt x="403" y="252"/>
                    <a:pt x="424" y="269"/>
                    <a:pt x="449" y="269"/>
                  </a:cubicBezTo>
                  <a:cubicBezTo>
                    <a:pt x="480" y="269"/>
                    <a:pt x="504" y="245"/>
                    <a:pt x="504" y="215"/>
                  </a:cubicBezTo>
                  <a:cubicBezTo>
                    <a:pt x="504" y="205"/>
                    <a:pt x="501" y="194"/>
                    <a:pt x="496" y="186"/>
                  </a:cubicBezTo>
                  <a:lnTo>
                    <a:pt x="581" y="101"/>
                  </a:lnTo>
                  <a:close/>
                  <a:moveTo>
                    <a:pt x="54" y="418"/>
                  </a:moveTo>
                  <a:cubicBezTo>
                    <a:pt x="38" y="418"/>
                    <a:pt x="24" y="405"/>
                    <a:pt x="24" y="388"/>
                  </a:cubicBezTo>
                  <a:cubicBezTo>
                    <a:pt x="24" y="372"/>
                    <a:pt x="37" y="357"/>
                    <a:pt x="54" y="357"/>
                  </a:cubicBezTo>
                  <a:cubicBezTo>
                    <a:pt x="72" y="357"/>
                    <a:pt x="85" y="370"/>
                    <a:pt x="85" y="388"/>
                  </a:cubicBezTo>
                  <a:cubicBezTo>
                    <a:pt x="83" y="404"/>
                    <a:pt x="70" y="418"/>
                    <a:pt x="54" y="418"/>
                  </a:cubicBezTo>
                  <a:close/>
                  <a:moveTo>
                    <a:pt x="222" y="250"/>
                  </a:moveTo>
                  <a:cubicBezTo>
                    <a:pt x="214" y="250"/>
                    <a:pt x="206" y="247"/>
                    <a:pt x="201" y="242"/>
                  </a:cubicBezTo>
                  <a:cubicBezTo>
                    <a:pt x="195" y="236"/>
                    <a:pt x="192" y="229"/>
                    <a:pt x="192" y="220"/>
                  </a:cubicBezTo>
                  <a:cubicBezTo>
                    <a:pt x="192" y="204"/>
                    <a:pt x="205" y="189"/>
                    <a:pt x="222" y="189"/>
                  </a:cubicBezTo>
                  <a:cubicBezTo>
                    <a:pt x="238" y="189"/>
                    <a:pt x="253" y="202"/>
                    <a:pt x="253" y="220"/>
                  </a:cubicBezTo>
                  <a:cubicBezTo>
                    <a:pt x="251" y="236"/>
                    <a:pt x="238" y="250"/>
                    <a:pt x="222" y="250"/>
                  </a:cubicBezTo>
                  <a:close/>
                  <a:moveTo>
                    <a:pt x="609" y="26"/>
                  </a:moveTo>
                  <a:cubicBezTo>
                    <a:pt x="617" y="26"/>
                    <a:pt x="625" y="29"/>
                    <a:pt x="630" y="36"/>
                  </a:cubicBezTo>
                  <a:cubicBezTo>
                    <a:pt x="637" y="42"/>
                    <a:pt x="640" y="48"/>
                    <a:pt x="640" y="56"/>
                  </a:cubicBezTo>
                  <a:cubicBezTo>
                    <a:pt x="640" y="72"/>
                    <a:pt x="627" y="87"/>
                    <a:pt x="609" y="87"/>
                  </a:cubicBezTo>
                  <a:cubicBezTo>
                    <a:pt x="593" y="87"/>
                    <a:pt x="579" y="74"/>
                    <a:pt x="579" y="56"/>
                  </a:cubicBezTo>
                  <a:cubicBezTo>
                    <a:pt x="579" y="39"/>
                    <a:pt x="593" y="26"/>
                    <a:pt x="609" y="26"/>
                  </a:cubicBezTo>
                  <a:close/>
                  <a:moveTo>
                    <a:pt x="446" y="250"/>
                  </a:moveTo>
                  <a:cubicBezTo>
                    <a:pt x="430" y="250"/>
                    <a:pt x="416" y="237"/>
                    <a:pt x="416" y="220"/>
                  </a:cubicBezTo>
                  <a:cubicBezTo>
                    <a:pt x="416" y="204"/>
                    <a:pt x="429" y="189"/>
                    <a:pt x="446" y="189"/>
                  </a:cubicBezTo>
                  <a:cubicBezTo>
                    <a:pt x="454" y="189"/>
                    <a:pt x="462" y="192"/>
                    <a:pt x="467" y="199"/>
                  </a:cubicBezTo>
                  <a:cubicBezTo>
                    <a:pt x="473" y="205"/>
                    <a:pt x="477" y="212"/>
                    <a:pt x="477" y="220"/>
                  </a:cubicBezTo>
                  <a:cubicBezTo>
                    <a:pt x="477" y="236"/>
                    <a:pt x="464" y="250"/>
                    <a:pt x="446" y="25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CB986201-E19C-4DE0-99A0-A93887FE0227}"/>
              </a:ext>
            </a:extLst>
          </p:cNvPr>
          <p:cNvGrpSpPr/>
          <p:nvPr/>
        </p:nvGrpSpPr>
        <p:grpSpPr>
          <a:xfrm>
            <a:off x="5935001" y="4496482"/>
            <a:ext cx="328034" cy="414218"/>
            <a:chOff x="5797550" y="3916363"/>
            <a:chExt cx="592138" cy="747713"/>
          </a:xfrm>
          <a:solidFill>
            <a:schemeClr val="accent2"/>
          </a:solidFill>
        </p:grpSpPr>
        <p:sp>
          <p:nvSpPr>
            <p:cNvPr id="29" name="Freeform 16">
              <a:extLst>
                <a:ext uri="{FF2B5EF4-FFF2-40B4-BE49-F238E27FC236}">
                  <a16:creationId xmlns:a16="http://schemas.microsoft.com/office/drawing/2014/main" id="{AEBB6BBF-9313-4184-8A8E-70C69CEF53D8}"/>
                </a:ext>
              </a:extLst>
            </p:cNvPr>
            <p:cNvSpPr>
              <a:spLocks/>
            </p:cNvSpPr>
            <p:nvPr/>
          </p:nvSpPr>
          <p:spPr bwMode="auto">
            <a:xfrm>
              <a:off x="5797550" y="3916363"/>
              <a:ext cx="592138" cy="747713"/>
            </a:xfrm>
            <a:custGeom>
              <a:avLst/>
              <a:gdLst>
                <a:gd name="T0" fmla="*/ 60 w 1163"/>
                <a:gd name="T1" fmla="*/ 1462 h 1462"/>
                <a:gd name="T2" fmla="*/ 52 w 1163"/>
                <a:gd name="T3" fmla="*/ 1460 h 1462"/>
                <a:gd name="T4" fmla="*/ 47 w 1163"/>
                <a:gd name="T5" fmla="*/ 1438 h 1462"/>
                <a:gd name="T6" fmla="*/ 181 w 1163"/>
                <a:gd name="T7" fmla="*/ 1102 h 1462"/>
                <a:gd name="T8" fmla="*/ 105 w 1163"/>
                <a:gd name="T9" fmla="*/ 807 h 1462"/>
                <a:gd name="T10" fmla="*/ 4 w 1163"/>
                <a:gd name="T11" fmla="*/ 482 h 1462"/>
                <a:gd name="T12" fmla="*/ 538 w 1163"/>
                <a:gd name="T13" fmla="*/ 6 h 1462"/>
                <a:gd name="T14" fmla="*/ 1032 w 1163"/>
                <a:gd name="T15" fmla="*/ 339 h 1462"/>
                <a:gd name="T16" fmla="*/ 1034 w 1163"/>
                <a:gd name="T17" fmla="*/ 346 h 1462"/>
                <a:gd name="T18" fmla="*/ 1044 w 1163"/>
                <a:gd name="T19" fmla="*/ 383 h 1462"/>
                <a:gd name="T20" fmla="*/ 1059 w 1163"/>
                <a:gd name="T21" fmla="*/ 501 h 1462"/>
                <a:gd name="T22" fmla="*/ 1074 w 1163"/>
                <a:gd name="T23" fmla="*/ 588 h 1462"/>
                <a:gd name="T24" fmla="*/ 1101 w 1163"/>
                <a:gd name="T25" fmla="*/ 627 h 1462"/>
                <a:gd name="T26" fmla="*/ 1160 w 1163"/>
                <a:gd name="T27" fmla="*/ 736 h 1462"/>
                <a:gd name="T28" fmla="*/ 1106 w 1163"/>
                <a:gd name="T29" fmla="*/ 805 h 1462"/>
                <a:gd name="T30" fmla="*/ 1087 w 1163"/>
                <a:gd name="T31" fmla="*/ 819 h 1462"/>
                <a:gd name="T32" fmla="*/ 1089 w 1163"/>
                <a:gd name="T33" fmla="*/ 837 h 1462"/>
                <a:gd name="T34" fmla="*/ 1091 w 1163"/>
                <a:gd name="T35" fmla="*/ 880 h 1462"/>
                <a:gd name="T36" fmla="*/ 1075 w 1163"/>
                <a:gd name="T37" fmla="*/ 902 h 1462"/>
                <a:gd name="T38" fmla="*/ 1062 w 1163"/>
                <a:gd name="T39" fmla="*/ 963 h 1462"/>
                <a:gd name="T40" fmla="*/ 1057 w 1163"/>
                <a:gd name="T41" fmla="*/ 990 h 1462"/>
                <a:gd name="T42" fmla="*/ 1059 w 1163"/>
                <a:gd name="T43" fmla="*/ 995 h 1462"/>
                <a:gd name="T44" fmla="*/ 1026 w 1163"/>
                <a:gd name="T45" fmla="*/ 1110 h 1462"/>
                <a:gd name="T46" fmla="*/ 928 w 1163"/>
                <a:gd name="T47" fmla="*/ 1131 h 1462"/>
                <a:gd name="T48" fmla="*/ 825 w 1163"/>
                <a:gd name="T49" fmla="*/ 1153 h 1462"/>
                <a:gd name="T50" fmla="*/ 792 w 1163"/>
                <a:gd name="T51" fmla="*/ 1276 h 1462"/>
                <a:gd name="T52" fmla="*/ 784 w 1163"/>
                <a:gd name="T53" fmla="*/ 1346 h 1462"/>
                <a:gd name="T54" fmla="*/ 769 w 1163"/>
                <a:gd name="T55" fmla="*/ 1439 h 1462"/>
                <a:gd name="T56" fmla="*/ 753 w 1163"/>
                <a:gd name="T57" fmla="*/ 1455 h 1462"/>
                <a:gd name="T58" fmla="*/ 737 w 1163"/>
                <a:gd name="T59" fmla="*/ 1438 h 1462"/>
                <a:gd name="T60" fmla="*/ 753 w 1163"/>
                <a:gd name="T61" fmla="*/ 1337 h 1462"/>
                <a:gd name="T62" fmla="*/ 761 w 1163"/>
                <a:gd name="T63" fmla="*/ 1281 h 1462"/>
                <a:gd name="T64" fmla="*/ 804 w 1163"/>
                <a:gd name="T65" fmla="*/ 1128 h 1462"/>
                <a:gd name="T66" fmla="*/ 924 w 1163"/>
                <a:gd name="T67" fmla="*/ 1099 h 1462"/>
                <a:gd name="T68" fmla="*/ 1011 w 1163"/>
                <a:gd name="T69" fmla="*/ 1082 h 1462"/>
                <a:gd name="T70" fmla="*/ 1028 w 1163"/>
                <a:gd name="T71" fmla="*/ 1005 h 1462"/>
                <a:gd name="T72" fmla="*/ 1027 w 1163"/>
                <a:gd name="T73" fmla="*/ 1001 h 1462"/>
                <a:gd name="T74" fmla="*/ 1040 w 1163"/>
                <a:gd name="T75" fmla="*/ 941 h 1462"/>
                <a:gd name="T76" fmla="*/ 1040 w 1163"/>
                <a:gd name="T77" fmla="*/ 905 h 1462"/>
                <a:gd name="T78" fmla="*/ 1028 w 1163"/>
                <a:gd name="T79" fmla="*/ 889 h 1462"/>
                <a:gd name="T80" fmla="*/ 1047 w 1163"/>
                <a:gd name="T81" fmla="*/ 881 h 1462"/>
                <a:gd name="T82" fmla="*/ 1061 w 1163"/>
                <a:gd name="T83" fmla="*/ 868 h 1462"/>
                <a:gd name="T84" fmla="*/ 1060 w 1163"/>
                <a:gd name="T85" fmla="*/ 851 h 1462"/>
                <a:gd name="T86" fmla="*/ 1057 w 1163"/>
                <a:gd name="T87" fmla="*/ 807 h 1462"/>
                <a:gd name="T88" fmla="*/ 1096 w 1163"/>
                <a:gd name="T89" fmla="*/ 775 h 1462"/>
                <a:gd name="T90" fmla="*/ 1128 w 1163"/>
                <a:gd name="T91" fmla="*/ 738 h 1462"/>
                <a:gd name="T92" fmla="*/ 1075 w 1163"/>
                <a:gd name="T93" fmla="*/ 645 h 1462"/>
                <a:gd name="T94" fmla="*/ 1047 w 1163"/>
                <a:gd name="T95" fmla="*/ 604 h 1462"/>
                <a:gd name="T96" fmla="*/ 1028 w 1163"/>
                <a:gd name="T97" fmla="*/ 495 h 1462"/>
                <a:gd name="T98" fmla="*/ 1014 w 1163"/>
                <a:gd name="T99" fmla="*/ 392 h 1462"/>
                <a:gd name="T100" fmla="*/ 1003 w 1163"/>
                <a:gd name="T101" fmla="*/ 353 h 1462"/>
                <a:gd name="T102" fmla="*/ 1001 w 1163"/>
                <a:gd name="T103" fmla="*/ 347 h 1462"/>
                <a:gd name="T104" fmla="*/ 537 w 1163"/>
                <a:gd name="T105" fmla="*/ 38 h 1462"/>
                <a:gd name="T106" fmla="*/ 527 w 1163"/>
                <a:gd name="T107" fmla="*/ 38 h 1462"/>
                <a:gd name="T108" fmla="*/ 36 w 1163"/>
                <a:gd name="T109" fmla="*/ 483 h 1462"/>
                <a:gd name="T110" fmla="*/ 131 w 1163"/>
                <a:gd name="T111" fmla="*/ 789 h 1462"/>
                <a:gd name="T112" fmla="*/ 213 w 1163"/>
                <a:gd name="T113" fmla="*/ 1101 h 1462"/>
                <a:gd name="T114" fmla="*/ 74 w 1163"/>
                <a:gd name="T115" fmla="*/ 1455 h 1462"/>
                <a:gd name="T116" fmla="*/ 60 w 1163"/>
                <a:gd name="T117" fmla="*/ 1462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63" h="1462">
                  <a:moveTo>
                    <a:pt x="60" y="1462"/>
                  </a:moveTo>
                  <a:cubicBezTo>
                    <a:pt x="57" y="1462"/>
                    <a:pt x="54" y="1462"/>
                    <a:pt x="52" y="1460"/>
                  </a:cubicBezTo>
                  <a:cubicBezTo>
                    <a:pt x="44" y="1455"/>
                    <a:pt x="42" y="1445"/>
                    <a:pt x="47" y="1438"/>
                  </a:cubicBezTo>
                  <a:cubicBezTo>
                    <a:pt x="48" y="1436"/>
                    <a:pt x="184" y="1214"/>
                    <a:pt x="181" y="1102"/>
                  </a:cubicBezTo>
                  <a:cubicBezTo>
                    <a:pt x="177" y="988"/>
                    <a:pt x="146" y="867"/>
                    <a:pt x="105" y="807"/>
                  </a:cubicBezTo>
                  <a:cubicBezTo>
                    <a:pt x="62" y="744"/>
                    <a:pt x="0" y="598"/>
                    <a:pt x="4" y="482"/>
                  </a:cubicBezTo>
                  <a:cubicBezTo>
                    <a:pt x="8" y="357"/>
                    <a:pt x="115" y="0"/>
                    <a:pt x="538" y="6"/>
                  </a:cubicBezTo>
                  <a:cubicBezTo>
                    <a:pt x="728" y="9"/>
                    <a:pt x="968" y="69"/>
                    <a:pt x="1032" y="339"/>
                  </a:cubicBezTo>
                  <a:lnTo>
                    <a:pt x="1034" y="346"/>
                  </a:lnTo>
                  <a:cubicBezTo>
                    <a:pt x="1037" y="358"/>
                    <a:pt x="1041" y="371"/>
                    <a:pt x="1044" y="383"/>
                  </a:cubicBezTo>
                  <a:cubicBezTo>
                    <a:pt x="1056" y="423"/>
                    <a:pt x="1067" y="461"/>
                    <a:pt x="1059" y="501"/>
                  </a:cubicBezTo>
                  <a:cubicBezTo>
                    <a:pt x="1050" y="545"/>
                    <a:pt x="1052" y="550"/>
                    <a:pt x="1074" y="588"/>
                  </a:cubicBezTo>
                  <a:cubicBezTo>
                    <a:pt x="1080" y="598"/>
                    <a:pt x="1090" y="612"/>
                    <a:pt x="1101" y="627"/>
                  </a:cubicBezTo>
                  <a:cubicBezTo>
                    <a:pt x="1134" y="675"/>
                    <a:pt x="1158" y="711"/>
                    <a:pt x="1160" y="736"/>
                  </a:cubicBezTo>
                  <a:cubicBezTo>
                    <a:pt x="1163" y="783"/>
                    <a:pt x="1134" y="796"/>
                    <a:pt x="1106" y="805"/>
                  </a:cubicBezTo>
                  <a:cubicBezTo>
                    <a:pt x="1099" y="808"/>
                    <a:pt x="1090" y="812"/>
                    <a:pt x="1087" y="819"/>
                  </a:cubicBezTo>
                  <a:cubicBezTo>
                    <a:pt x="1085" y="824"/>
                    <a:pt x="1085" y="830"/>
                    <a:pt x="1089" y="837"/>
                  </a:cubicBezTo>
                  <a:cubicBezTo>
                    <a:pt x="1097" y="856"/>
                    <a:pt x="1095" y="871"/>
                    <a:pt x="1091" y="880"/>
                  </a:cubicBezTo>
                  <a:cubicBezTo>
                    <a:pt x="1088" y="889"/>
                    <a:pt x="1082" y="896"/>
                    <a:pt x="1075" y="902"/>
                  </a:cubicBezTo>
                  <a:cubicBezTo>
                    <a:pt x="1084" y="920"/>
                    <a:pt x="1085" y="940"/>
                    <a:pt x="1062" y="963"/>
                  </a:cubicBezTo>
                  <a:cubicBezTo>
                    <a:pt x="1051" y="975"/>
                    <a:pt x="1053" y="980"/>
                    <a:pt x="1057" y="990"/>
                  </a:cubicBezTo>
                  <a:cubicBezTo>
                    <a:pt x="1057" y="992"/>
                    <a:pt x="1058" y="993"/>
                    <a:pt x="1059" y="995"/>
                  </a:cubicBezTo>
                  <a:cubicBezTo>
                    <a:pt x="1064" y="1013"/>
                    <a:pt x="1071" y="1086"/>
                    <a:pt x="1026" y="1110"/>
                  </a:cubicBezTo>
                  <a:cubicBezTo>
                    <a:pt x="1007" y="1120"/>
                    <a:pt x="970" y="1125"/>
                    <a:pt x="928" y="1131"/>
                  </a:cubicBezTo>
                  <a:cubicBezTo>
                    <a:pt x="888" y="1136"/>
                    <a:pt x="838" y="1142"/>
                    <a:pt x="825" y="1153"/>
                  </a:cubicBezTo>
                  <a:cubicBezTo>
                    <a:pt x="796" y="1176"/>
                    <a:pt x="783" y="1224"/>
                    <a:pt x="792" y="1276"/>
                  </a:cubicBezTo>
                  <a:cubicBezTo>
                    <a:pt x="797" y="1301"/>
                    <a:pt x="791" y="1322"/>
                    <a:pt x="784" y="1346"/>
                  </a:cubicBezTo>
                  <a:cubicBezTo>
                    <a:pt x="778" y="1370"/>
                    <a:pt x="770" y="1398"/>
                    <a:pt x="769" y="1439"/>
                  </a:cubicBezTo>
                  <a:cubicBezTo>
                    <a:pt x="769" y="1448"/>
                    <a:pt x="762" y="1454"/>
                    <a:pt x="753" y="1455"/>
                  </a:cubicBezTo>
                  <a:cubicBezTo>
                    <a:pt x="744" y="1455"/>
                    <a:pt x="737" y="1447"/>
                    <a:pt x="737" y="1438"/>
                  </a:cubicBezTo>
                  <a:cubicBezTo>
                    <a:pt x="738" y="1393"/>
                    <a:pt x="747" y="1362"/>
                    <a:pt x="753" y="1337"/>
                  </a:cubicBezTo>
                  <a:cubicBezTo>
                    <a:pt x="760" y="1315"/>
                    <a:pt x="764" y="1299"/>
                    <a:pt x="761" y="1281"/>
                  </a:cubicBezTo>
                  <a:cubicBezTo>
                    <a:pt x="750" y="1218"/>
                    <a:pt x="767" y="1158"/>
                    <a:pt x="804" y="1128"/>
                  </a:cubicBezTo>
                  <a:cubicBezTo>
                    <a:pt x="825" y="1112"/>
                    <a:pt x="873" y="1105"/>
                    <a:pt x="924" y="1099"/>
                  </a:cubicBezTo>
                  <a:cubicBezTo>
                    <a:pt x="958" y="1094"/>
                    <a:pt x="997" y="1089"/>
                    <a:pt x="1011" y="1082"/>
                  </a:cubicBezTo>
                  <a:cubicBezTo>
                    <a:pt x="1037" y="1068"/>
                    <a:pt x="1031" y="1013"/>
                    <a:pt x="1028" y="1005"/>
                  </a:cubicBezTo>
                  <a:lnTo>
                    <a:pt x="1027" y="1001"/>
                  </a:lnTo>
                  <a:cubicBezTo>
                    <a:pt x="1022" y="989"/>
                    <a:pt x="1014" y="967"/>
                    <a:pt x="1040" y="941"/>
                  </a:cubicBezTo>
                  <a:cubicBezTo>
                    <a:pt x="1052" y="928"/>
                    <a:pt x="1052" y="923"/>
                    <a:pt x="1040" y="905"/>
                  </a:cubicBezTo>
                  <a:lnTo>
                    <a:pt x="1028" y="889"/>
                  </a:lnTo>
                  <a:lnTo>
                    <a:pt x="1047" y="881"/>
                  </a:lnTo>
                  <a:cubicBezTo>
                    <a:pt x="1054" y="878"/>
                    <a:pt x="1059" y="874"/>
                    <a:pt x="1061" y="868"/>
                  </a:cubicBezTo>
                  <a:cubicBezTo>
                    <a:pt x="1063" y="863"/>
                    <a:pt x="1063" y="857"/>
                    <a:pt x="1060" y="851"/>
                  </a:cubicBezTo>
                  <a:cubicBezTo>
                    <a:pt x="1050" y="831"/>
                    <a:pt x="1053" y="816"/>
                    <a:pt x="1057" y="807"/>
                  </a:cubicBezTo>
                  <a:cubicBezTo>
                    <a:pt x="1063" y="792"/>
                    <a:pt x="1076" y="782"/>
                    <a:pt x="1096" y="775"/>
                  </a:cubicBezTo>
                  <a:cubicBezTo>
                    <a:pt x="1123" y="766"/>
                    <a:pt x="1129" y="759"/>
                    <a:pt x="1128" y="738"/>
                  </a:cubicBezTo>
                  <a:cubicBezTo>
                    <a:pt x="1127" y="720"/>
                    <a:pt x="1095" y="675"/>
                    <a:pt x="1075" y="645"/>
                  </a:cubicBezTo>
                  <a:cubicBezTo>
                    <a:pt x="1064" y="630"/>
                    <a:pt x="1053" y="615"/>
                    <a:pt x="1047" y="604"/>
                  </a:cubicBezTo>
                  <a:cubicBezTo>
                    <a:pt x="1021" y="560"/>
                    <a:pt x="1017" y="548"/>
                    <a:pt x="1028" y="495"/>
                  </a:cubicBezTo>
                  <a:cubicBezTo>
                    <a:pt x="1034" y="462"/>
                    <a:pt x="1025" y="430"/>
                    <a:pt x="1014" y="392"/>
                  </a:cubicBezTo>
                  <a:cubicBezTo>
                    <a:pt x="1010" y="379"/>
                    <a:pt x="1006" y="367"/>
                    <a:pt x="1003" y="353"/>
                  </a:cubicBezTo>
                  <a:lnTo>
                    <a:pt x="1001" y="347"/>
                  </a:lnTo>
                  <a:cubicBezTo>
                    <a:pt x="953" y="146"/>
                    <a:pt x="797" y="42"/>
                    <a:pt x="537" y="38"/>
                  </a:cubicBezTo>
                  <a:cubicBezTo>
                    <a:pt x="534" y="38"/>
                    <a:pt x="530" y="38"/>
                    <a:pt x="527" y="38"/>
                  </a:cubicBezTo>
                  <a:cubicBezTo>
                    <a:pt x="64" y="38"/>
                    <a:pt x="36" y="478"/>
                    <a:pt x="36" y="483"/>
                  </a:cubicBezTo>
                  <a:cubicBezTo>
                    <a:pt x="32" y="592"/>
                    <a:pt x="90" y="730"/>
                    <a:pt x="131" y="789"/>
                  </a:cubicBezTo>
                  <a:cubicBezTo>
                    <a:pt x="175" y="853"/>
                    <a:pt x="209" y="982"/>
                    <a:pt x="213" y="1101"/>
                  </a:cubicBezTo>
                  <a:cubicBezTo>
                    <a:pt x="217" y="1222"/>
                    <a:pt x="80" y="1445"/>
                    <a:pt x="74" y="1455"/>
                  </a:cubicBezTo>
                  <a:cubicBezTo>
                    <a:pt x="71" y="1460"/>
                    <a:pt x="65" y="1462"/>
                    <a:pt x="60" y="146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7">
              <a:extLst>
                <a:ext uri="{FF2B5EF4-FFF2-40B4-BE49-F238E27FC236}">
                  <a16:creationId xmlns:a16="http://schemas.microsoft.com/office/drawing/2014/main" id="{351C76F9-B68B-45B9-A3F1-487B29227837}"/>
                </a:ext>
              </a:extLst>
            </p:cNvPr>
            <p:cNvSpPr>
              <a:spLocks/>
            </p:cNvSpPr>
            <p:nvPr/>
          </p:nvSpPr>
          <p:spPr bwMode="auto">
            <a:xfrm>
              <a:off x="6038850" y="4329113"/>
              <a:ext cx="65088" cy="15875"/>
            </a:xfrm>
            <a:custGeom>
              <a:avLst/>
              <a:gdLst>
                <a:gd name="T0" fmla="*/ 112 w 128"/>
                <a:gd name="T1" fmla="*/ 32 h 32"/>
                <a:gd name="T2" fmla="*/ 16 w 128"/>
                <a:gd name="T3" fmla="*/ 32 h 32"/>
                <a:gd name="T4" fmla="*/ 0 w 128"/>
                <a:gd name="T5" fmla="*/ 16 h 32"/>
                <a:gd name="T6" fmla="*/ 16 w 128"/>
                <a:gd name="T7" fmla="*/ 0 h 32"/>
                <a:gd name="T8" fmla="*/ 112 w 128"/>
                <a:gd name="T9" fmla="*/ 0 h 32"/>
                <a:gd name="T10" fmla="*/ 128 w 128"/>
                <a:gd name="T11" fmla="*/ 16 h 32"/>
                <a:gd name="T12" fmla="*/ 112 w 12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28" h="32">
                  <a:moveTo>
                    <a:pt x="112" y="32"/>
                  </a:moveTo>
                  <a:lnTo>
                    <a:pt x="16" y="32"/>
                  </a:lnTo>
                  <a:cubicBezTo>
                    <a:pt x="8" y="32"/>
                    <a:pt x="0" y="25"/>
                    <a:pt x="0" y="16"/>
                  </a:cubicBezTo>
                  <a:cubicBezTo>
                    <a:pt x="0" y="8"/>
                    <a:pt x="8" y="0"/>
                    <a:pt x="16" y="0"/>
                  </a:cubicBezTo>
                  <a:lnTo>
                    <a:pt x="112" y="0"/>
                  </a:lnTo>
                  <a:cubicBezTo>
                    <a:pt x="121" y="0"/>
                    <a:pt x="128" y="8"/>
                    <a:pt x="128" y="16"/>
                  </a:cubicBezTo>
                  <a:cubicBezTo>
                    <a:pt x="128" y="25"/>
                    <a:pt x="121" y="32"/>
                    <a:pt x="112"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18">
              <a:extLst>
                <a:ext uri="{FF2B5EF4-FFF2-40B4-BE49-F238E27FC236}">
                  <a16:creationId xmlns:a16="http://schemas.microsoft.com/office/drawing/2014/main" id="{720B0249-408E-4E91-B3FA-F0BCFAB1996E}"/>
                </a:ext>
              </a:extLst>
            </p:cNvPr>
            <p:cNvSpPr>
              <a:spLocks/>
            </p:cNvSpPr>
            <p:nvPr/>
          </p:nvSpPr>
          <p:spPr bwMode="auto">
            <a:xfrm>
              <a:off x="6040438" y="4352925"/>
              <a:ext cx="61913" cy="33338"/>
            </a:xfrm>
            <a:custGeom>
              <a:avLst/>
              <a:gdLst>
                <a:gd name="T0" fmla="*/ 118 w 121"/>
                <a:gd name="T1" fmla="*/ 12 h 64"/>
                <a:gd name="T2" fmla="*/ 101 w 121"/>
                <a:gd name="T3" fmla="*/ 0 h 64"/>
                <a:gd name="T4" fmla="*/ 20 w 121"/>
                <a:gd name="T5" fmla="*/ 0 h 64"/>
                <a:gd name="T6" fmla="*/ 3 w 121"/>
                <a:gd name="T7" fmla="*/ 12 h 64"/>
                <a:gd name="T8" fmla="*/ 7 w 121"/>
                <a:gd name="T9" fmla="*/ 32 h 64"/>
                <a:gd name="T10" fmla="*/ 31 w 121"/>
                <a:gd name="T11" fmla="*/ 57 h 64"/>
                <a:gd name="T12" fmla="*/ 46 w 121"/>
                <a:gd name="T13" fmla="*/ 64 h 64"/>
                <a:gd name="T14" fmla="*/ 75 w 121"/>
                <a:gd name="T15" fmla="*/ 64 h 64"/>
                <a:gd name="T16" fmla="*/ 90 w 121"/>
                <a:gd name="T17" fmla="*/ 57 h 64"/>
                <a:gd name="T18" fmla="*/ 114 w 121"/>
                <a:gd name="T19" fmla="*/ 32 h 64"/>
                <a:gd name="T20" fmla="*/ 118 w 121"/>
                <a:gd name="T2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64">
                  <a:moveTo>
                    <a:pt x="118" y="12"/>
                  </a:moveTo>
                  <a:cubicBezTo>
                    <a:pt x="115" y="5"/>
                    <a:pt x="109" y="0"/>
                    <a:pt x="101" y="0"/>
                  </a:cubicBezTo>
                  <a:lnTo>
                    <a:pt x="20" y="0"/>
                  </a:lnTo>
                  <a:cubicBezTo>
                    <a:pt x="12" y="0"/>
                    <a:pt x="6" y="5"/>
                    <a:pt x="3" y="12"/>
                  </a:cubicBezTo>
                  <a:cubicBezTo>
                    <a:pt x="0" y="19"/>
                    <a:pt x="2" y="27"/>
                    <a:pt x="7" y="32"/>
                  </a:cubicBezTo>
                  <a:lnTo>
                    <a:pt x="31" y="57"/>
                  </a:lnTo>
                  <a:cubicBezTo>
                    <a:pt x="35" y="61"/>
                    <a:pt x="41" y="64"/>
                    <a:pt x="46" y="64"/>
                  </a:cubicBezTo>
                  <a:lnTo>
                    <a:pt x="75" y="64"/>
                  </a:lnTo>
                  <a:cubicBezTo>
                    <a:pt x="80" y="64"/>
                    <a:pt x="86" y="61"/>
                    <a:pt x="90" y="57"/>
                  </a:cubicBezTo>
                  <a:lnTo>
                    <a:pt x="114" y="32"/>
                  </a:lnTo>
                  <a:cubicBezTo>
                    <a:pt x="119" y="27"/>
                    <a:pt x="121" y="19"/>
                    <a:pt x="118"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19">
              <a:extLst>
                <a:ext uri="{FF2B5EF4-FFF2-40B4-BE49-F238E27FC236}">
                  <a16:creationId xmlns:a16="http://schemas.microsoft.com/office/drawing/2014/main" id="{5AEFB7C2-C24C-40DF-A137-15B776DCF411}"/>
                </a:ext>
              </a:extLst>
            </p:cNvPr>
            <p:cNvSpPr>
              <a:spLocks/>
            </p:cNvSpPr>
            <p:nvPr/>
          </p:nvSpPr>
          <p:spPr bwMode="auto">
            <a:xfrm>
              <a:off x="6062663" y="3994150"/>
              <a:ext cx="17463" cy="49213"/>
            </a:xfrm>
            <a:custGeom>
              <a:avLst/>
              <a:gdLst>
                <a:gd name="T0" fmla="*/ 16 w 32"/>
                <a:gd name="T1" fmla="*/ 96 h 96"/>
                <a:gd name="T2" fmla="*/ 0 w 32"/>
                <a:gd name="T3" fmla="*/ 80 h 96"/>
                <a:gd name="T4" fmla="*/ 0 w 32"/>
                <a:gd name="T5" fmla="*/ 16 h 96"/>
                <a:gd name="T6" fmla="*/ 16 w 32"/>
                <a:gd name="T7" fmla="*/ 0 h 96"/>
                <a:gd name="T8" fmla="*/ 32 w 32"/>
                <a:gd name="T9" fmla="*/ 16 h 96"/>
                <a:gd name="T10" fmla="*/ 32 w 32"/>
                <a:gd name="T11" fmla="*/ 80 h 96"/>
                <a:gd name="T12" fmla="*/ 16 w 3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32" h="96">
                  <a:moveTo>
                    <a:pt x="16" y="96"/>
                  </a:moveTo>
                  <a:cubicBezTo>
                    <a:pt x="8" y="96"/>
                    <a:pt x="0" y="89"/>
                    <a:pt x="0" y="80"/>
                  </a:cubicBezTo>
                  <a:lnTo>
                    <a:pt x="0" y="16"/>
                  </a:lnTo>
                  <a:cubicBezTo>
                    <a:pt x="0" y="8"/>
                    <a:pt x="8" y="0"/>
                    <a:pt x="16" y="0"/>
                  </a:cubicBezTo>
                  <a:cubicBezTo>
                    <a:pt x="25" y="0"/>
                    <a:pt x="32" y="8"/>
                    <a:pt x="32" y="16"/>
                  </a:cubicBezTo>
                  <a:lnTo>
                    <a:pt x="32" y="80"/>
                  </a:lnTo>
                  <a:cubicBezTo>
                    <a:pt x="32" y="89"/>
                    <a:pt x="25" y="96"/>
                    <a:pt x="16"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20">
              <a:extLst>
                <a:ext uri="{FF2B5EF4-FFF2-40B4-BE49-F238E27FC236}">
                  <a16:creationId xmlns:a16="http://schemas.microsoft.com/office/drawing/2014/main" id="{F710445C-2CBD-4A2D-BD32-4FD75470011B}"/>
                </a:ext>
              </a:extLst>
            </p:cNvPr>
            <p:cNvSpPr>
              <a:spLocks/>
            </p:cNvSpPr>
            <p:nvPr/>
          </p:nvSpPr>
          <p:spPr bwMode="auto">
            <a:xfrm>
              <a:off x="5986463" y="4013200"/>
              <a:ext cx="34925" cy="46038"/>
            </a:xfrm>
            <a:custGeom>
              <a:avLst/>
              <a:gdLst>
                <a:gd name="T0" fmla="*/ 50 w 68"/>
                <a:gd name="T1" fmla="*/ 90 h 90"/>
                <a:gd name="T2" fmla="*/ 36 w 68"/>
                <a:gd name="T3" fmla="*/ 82 h 90"/>
                <a:gd name="T4" fmla="*/ 4 w 68"/>
                <a:gd name="T5" fmla="*/ 27 h 90"/>
                <a:gd name="T6" fmla="*/ 10 w 68"/>
                <a:gd name="T7" fmla="*/ 5 h 90"/>
                <a:gd name="T8" fmla="*/ 32 w 68"/>
                <a:gd name="T9" fmla="*/ 11 h 90"/>
                <a:gd name="T10" fmla="*/ 64 w 68"/>
                <a:gd name="T11" fmla="*/ 66 h 90"/>
                <a:gd name="T12" fmla="*/ 58 w 68"/>
                <a:gd name="T13" fmla="*/ 88 h 90"/>
                <a:gd name="T14" fmla="*/ 50 w 68"/>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90">
                  <a:moveTo>
                    <a:pt x="50" y="90"/>
                  </a:moveTo>
                  <a:cubicBezTo>
                    <a:pt x="45" y="90"/>
                    <a:pt x="39" y="87"/>
                    <a:pt x="36" y="82"/>
                  </a:cubicBezTo>
                  <a:lnTo>
                    <a:pt x="4" y="27"/>
                  </a:lnTo>
                  <a:cubicBezTo>
                    <a:pt x="0" y="19"/>
                    <a:pt x="3" y="9"/>
                    <a:pt x="10" y="5"/>
                  </a:cubicBezTo>
                  <a:cubicBezTo>
                    <a:pt x="18" y="0"/>
                    <a:pt x="28" y="3"/>
                    <a:pt x="32" y="11"/>
                  </a:cubicBezTo>
                  <a:lnTo>
                    <a:pt x="64" y="66"/>
                  </a:lnTo>
                  <a:cubicBezTo>
                    <a:pt x="68" y="74"/>
                    <a:pt x="66" y="84"/>
                    <a:pt x="58" y="88"/>
                  </a:cubicBezTo>
                  <a:cubicBezTo>
                    <a:pt x="56" y="89"/>
                    <a:pt x="53" y="90"/>
                    <a:pt x="50"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21">
              <a:extLst>
                <a:ext uri="{FF2B5EF4-FFF2-40B4-BE49-F238E27FC236}">
                  <a16:creationId xmlns:a16="http://schemas.microsoft.com/office/drawing/2014/main" id="{07B913EC-7FEF-49A9-93DD-4E69DDFD729B}"/>
                </a:ext>
              </a:extLst>
            </p:cNvPr>
            <p:cNvSpPr>
              <a:spLocks/>
            </p:cNvSpPr>
            <p:nvPr/>
          </p:nvSpPr>
          <p:spPr bwMode="auto">
            <a:xfrm>
              <a:off x="5929313" y="4068763"/>
              <a:ext cx="47625" cy="33338"/>
            </a:xfrm>
            <a:custGeom>
              <a:avLst/>
              <a:gdLst>
                <a:gd name="T0" fmla="*/ 74 w 92"/>
                <a:gd name="T1" fmla="*/ 67 h 67"/>
                <a:gd name="T2" fmla="*/ 66 w 92"/>
                <a:gd name="T3" fmla="*/ 65 h 67"/>
                <a:gd name="T4" fmla="*/ 11 w 92"/>
                <a:gd name="T5" fmla="*/ 33 h 67"/>
                <a:gd name="T6" fmla="*/ 5 w 92"/>
                <a:gd name="T7" fmla="*/ 11 h 67"/>
                <a:gd name="T8" fmla="*/ 27 w 92"/>
                <a:gd name="T9" fmla="*/ 5 h 67"/>
                <a:gd name="T10" fmla="*/ 82 w 92"/>
                <a:gd name="T11" fmla="*/ 37 h 67"/>
                <a:gd name="T12" fmla="*/ 88 w 92"/>
                <a:gd name="T13" fmla="*/ 59 h 67"/>
                <a:gd name="T14" fmla="*/ 74 w 92"/>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67">
                  <a:moveTo>
                    <a:pt x="74" y="67"/>
                  </a:moveTo>
                  <a:cubicBezTo>
                    <a:pt x="71" y="67"/>
                    <a:pt x="69" y="66"/>
                    <a:pt x="66" y="65"/>
                  </a:cubicBezTo>
                  <a:lnTo>
                    <a:pt x="11" y="33"/>
                  </a:lnTo>
                  <a:cubicBezTo>
                    <a:pt x="3" y="28"/>
                    <a:pt x="0" y="18"/>
                    <a:pt x="5" y="11"/>
                  </a:cubicBezTo>
                  <a:cubicBezTo>
                    <a:pt x="9" y="3"/>
                    <a:pt x="19" y="0"/>
                    <a:pt x="27" y="5"/>
                  </a:cubicBezTo>
                  <a:lnTo>
                    <a:pt x="82" y="37"/>
                  </a:lnTo>
                  <a:cubicBezTo>
                    <a:pt x="90" y="41"/>
                    <a:pt x="92" y="51"/>
                    <a:pt x="88" y="59"/>
                  </a:cubicBezTo>
                  <a:cubicBezTo>
                    <a:pt x="85" y="64"/>
                    <a:pt x="80" y="67"/>
                    <a:pt x="74" y="6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22">
              <a:extLst>
                <a:ext uri="{FF2B5EF4-FFF2-40B4-BE49-F238E27FC236}">
                  <a16:creationId xmlns:a16="http://schemas.microsoft.com/office/drawing/2014/main" id="{2F5A4648-1F60-478A-A0E2-99F588CB8878}"/>
                </a:ext>
              </a:extLst>
            </p:cNvPr>
            <p:cNvSpPr>
              <a:spLocks/>
            </p:cNvSpPr>
            <p:nvPr/>
          </p:nvSpPr>
          <p:spPr bwMode="auto">
            <a:xfrm>
              <a:off x="5908675" y="4149725"/>
              <a:ext cx="49213" cy="15875"/>
            </a:xfrm>
            <a:custGeom>
              <a:avLst/>
              <a:gdLst>
                <a:gd name="T0" fmla="*/ 80 w 96"/>
                <a:gd name="T1" fmla="*/ 32 h 32"/>
                <a:gd name="T2" fmla="*/ 16 w 96"/>
                <a:gd name="T3" fmla="*/ 32 h 32"/>
                <a:gd name="T4" fmla="*/ 0 w 96"/>
                <a:gd name="T5" fmla="*/ 16 h 32"/>
                <a:gd name="T6" fmla="*/ 16 w 96"/>
                <a:gd name="T7" fmla="*/ 0 h 32"/>
                <a:gd name="T8" fmla="*/ 80 w 96"/>
                <a:gd name="T9" fmla="*/ 0 h 32"/>
                <a:gd name="T10" fmla="*/ 96 w 96"/>
                <a:gd name="T11" fmla="*/ 16 h 32"/>
                <a:gd name="T12" fmla="*/ 80 w 9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6" h="32">
                  <a:moveTo>
                    <a:pt x="80" y="32"/>
                  </a:moveTo>
                  <a:lnTo>
                    <a:pt x="16" y="32"/>
                  </a:lnTo>
                  <a:cubicBezTo>
                    <a:pt x="8" y="32"/>
                    <a:pt x="0" y="25"/>
                    <a:pt x="0" y="16"/>
                  </a:cubicBezTo>
                  <a:cubicBezTo>
                    <a:pt x="0" y="8"/>
                    <a:pt x="8" y="0"/>
                    <a:pt x="16" y="0"/>
                  </a:cubicBezTo>
                  <a:lnTo>
                    <a:pt x="80" y="0"/>
                  </a:lnTo>
                  <a:cubicBezTo>
                    <a:pt x="89" y="0"/>
                    <a:pt x="96" y="8"/>
                    <a:pt x="96" y="16"/>
                  </a:cubicBezTo>
                  <a:cubicBezTo>
                    <a:pt x="96" y="25"/>
                    <a:pt x="89" y="32"/>
                    <a:pt x="8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23">
              <a:extLst>
                <a:ext uri="{FF2B5EF4-FFF2-40B4-BE49-F238E27FC236}">
                  <a16:creationId xmlns:a16="http://schemas.microsoft.com/office/drawing/2014/main" id="{770A3958-CD66-4FAE-97A1-72092BD447FF}"/>
                </a:ext>
              </a:extLst>
            </p:cNvPr>
            <p:cNvSpPr>
              <a:spLocks/>
            </p:cNvSpPr>
            <p:nvPr/>
          </p:nvSpPr>
          <p:spPr bwMode="auto">
            <a:xfrm>
              <a:off x="5929313" y="4208463"/>
              <a:ext cx="47625" cy="33338"/>
            </a:xfrm>
            <a:custGeom>
              <a:avLst/>
              <a:gdLst>
                <a:gd name="T0" fmla="*/ 18 w 92"/>
                <a:gd name="T1" fmla="*/ 66 h 66"/>
                <a:gd name="T2" fmla="*/ 4 w 92"/>
                <a:gd name="T3" fmla="*/ 58 h 66"/>
                <a:gd name="T4" fmla="*/ 10 w 92"/>
                <a:gd name="T5" fmla="*/ 36 h 66"/>
                <a:gd name="T6" fmla="*/ 65 w 92"/>
                <a:gd name="T7" fmla="*/ 4 h 66"/>
                <a:gd name="T8" fmla="*/ 87 w 92"/>
                <a:gd name="T9" fmla="*/ 10 h 66"/>
                <a:gd name="T10" fmla="*/ 81 w 92"/>
                <a:gd name="T11" fmla="*/ 32 h 66"/>
                <a:gd name="T12" fmla="*/ 26 w 92"/>
                <a:gd name="T13" fmla="*/ 64 h 66"/>
                <a:gd name="T14" fmla="*/ 18 w 92"/>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66">
                  <a:moveTo>
                    <a:pt x="18" y="66"/>
                  </a:moveTo>
                  <a:cubicBezTo>
                    <a:pt x="12" y="66"/>
                    <a:pt x="7" y="63"/>
                    <a:pt x="4" y="58"/>
                  </a:cubicBezTo>
                  <a:cubicBezTo>
                    <a:pt x="0" y="50"/>
                    <a:pt x="2" y="40"/>
                    <a:pt x="10" y="36"/>
                  </a:cubicBezTo>
                  <a:lnTo>
                    <a:pt x="65" y="4"/>
                  </a:lnTo>
                  <a:cubicBezTo>
                    <a:pt x="73" y="0"/>
                    <a:pt x="83" y="2"/>
                    <a:pt x="87" y="10"/>
                  </a:cubicBezTo>
                  <a:cubicBezTo>
                    <a:pt x="92" y="18"/>
                    <a:pt x="89" y="27"/>
                    <a:pt x="81" y="32"/>
                  </a:cubicBezTo>
                  <a:lnTo>
                    <a:pt x="26" y="64"/>
                  </a:lnTo>
                  <a:cubicBezTo>
                    <a:pt x="23" y="65"/>
                    <a:pt x="21" y="66"/>
                    <a:pt x="18"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A1E39CDA-C998-4C95-A405-F8814D27F3AA}"/>
                </a:ext>
              </a:extLst>
            </p:cNvPr>
            <p:cNvSpPr>
              <a:spLocks/>
            </p:cNvSpPr>
            <p:nvPr/>
          </p:nvSpPr>
          <p:spPr bwMode="auto">
            <a:xfrm>
              <a:off x="6169025" y="4206875"/>
              <a:ext cx="47625" cy="34925"/>
            </a:xfrm>
            <a:custGeom>
              <a:avLst/>
              <a:gdLst>
                <a:gd name="T0" fmla="*/ 74 w 92"/>
                <a:gd name="T1" fmla="*/ 67 h 67"/>
                <a:gd name="T2" fmla="*/ 66 w 92"/>
                <a:gd name="T3" fmla="*/ 65 h 67"/>
                <a:gd name="T4" fmla="*/ 11 w 92"/>
                <a:gd name="T5" fmla="*/ 33 h 67"/>
                <a:gd name="T6" fmla="*/ 5 w 92"/>
                <a:gd name="T7" fmla="*/ 11 h 67"/>
                <a:gd name="T8" fmla="*/ 27 w 92"/>
                <a:gd name="T9" fmla="*/ 5 h 67"/>
                <a:gd name="T10" fmla="*/ 82 w 92"/>
                <a:gd name="T11" fmla="*/ 37 h 67"/>
                <a:gd name="T12" fmla="*/ 88 w 92"/>
                <a:gd name="T13" fmla="*/ 59 h 67"/>
                <a:gd name="T14" fmla="*/ 74 w 92"/>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67">
                  <a:moveTo>
                    <a:pt x="74" y="67"/>
                  </a:moveTo>
                  <a:cubicBezTo>
                    <a:pt x="71" y="67"/>
                    <a:pt x="69" y="66"/>
                    <a:pt x="66" y="65"/>
                  </a:cubicBezTo>
                  <a:lnTo>
                    <a:pt x="11" y="33"/>
                  </a:lnTo>
                  <a:cubicBezTo>
                    <a:pt x="3" y="28"/>
                    <a:pt x="0" y="18"/>
                    <a:pt x="5" y="11"/>
                  </a:cubicBezTo>
                  <a:cubicBezTo>
                    <a:pt x="9" y="3"/>
                    <a:pt x="19" y="0"/>
                    <a:pt x="27" y="5"/>
                  </a:cubicBezTo>
                  <a:lnTo>
                    <a:pt x="82" y="37"/>
                  </a:lnTo>
                  <a:cubicBezTo>
                    <a:pt x="90" y="41"/>
                    <a:pt x="92" y="51"/>
                    <a:pt x="88" y="59"/>
                  </a:cubicBezTo>
                  <a:cubicBezTo>
                    <a:pt x="85" y="64"/>
                    <a:pt x="80" y="67"/>
                    <a:pt x="74" y="6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38F14483-D310-476F-BC04-030D9540FF8E}"/>
                </a:ext>
              </a:extLst>
            </p:cNvPr>
            <p:cNvSpPr>
              <a:spLocks/>
            </p:cNvSpPr>
            <p:nvPr/>
          </p:nvSpPr>
          <p:spPr bwMode="auto">
            <a:xfrm>
              <a:off x="6184900" y="4149725"/>
              <a:ext cx="49213" cy="15875"/>
            </a:xfrm>
            <a:custGeom>
              <a:avLst/>
              <a:gdLst>
                <a:gd name="T0" fmla="*/ 80 w 96"/>
                <a:gd name="T1" fmla="*/ 32 h 32"/>
                <a:gd name="T2" fmla="*/ 16 w 96"/>
                <a:gd name="T3" fmla="*/ 32 h 32"/>
                <a:gd name="T4" fmla="*/ 0 w 96"/>
                <a:gd name="T5" fmla="*/ 16 h 32"/>
                <a:gd name="T6" fmla="*/ 16 w 96"/>
                <a:gd name="T7" fmla="*/ 0 h 32"/>
                <a:gd name="T8" fmla="*/ 80 w 96"/>
                <a:gd name="T9" fmla="*/ 0 h 32"/>
                <a:gd name="T10" fmla="*/ 96 w 96"/>
                <a:gd name="T11" fmla="*/ 16 h 32"/>
                <a:gd name="T12" fmla="*/ 80 w 9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6" h="32">
                  <a:moveTo>
                    <a:pt x="80" y="32"/>
                  </a:moveTo>
                  <a:lnTo>
                    <a:pt x="16" y="32"/>
                  </a:lnTo>
                  <a:cubicBezTo>
                    <a:pt x="8" y="32"/>
                    <a:pt x="0" y="25"/>
                    <a:pt x="0" y="16"/>
                  </a:cubicBezTo>
                  <a:cubicBezTo>
                    <a:pt x="0" y="8"/>
                    <a:pt x="8" y="0"/>
                    <a:pt x="16" y="0"/>
                  </a:cubicBezTo>
                  <a:lnTo>
                    <a:pt x="80" y="0"/>
                  </a:lnTo>
                  <a:cubicBezTo>
                    <a:pt x="89" y="0"/>
                    <a:pt x="96" y="8"/>
                    <a:pt x="96" y="16"/>
                  </a:cubicBezTo>
                  <a:cubicBezTo>
                    <a:pt x="96" y="25"/>
                    <a:pt x="89" y="32"/>
                    <a:pt x="8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92C6EA2D-3BB6-494E-BE5A-AAFBE0B95749}"/>
                </a:ext>
              </a:extLst>
            </p:cNvPr>
            <p:cNvSpPr>
              <a:spLocks/>
            </p:cNvSpPr>
            <p:nvPr/>
          </p:nvSpPr>
          <p:spPr bwMode="auto">
            <a:xfrm>
              <a:off x="6169025" y="4070350"/>
              <a:ext cx="47625" cy="33338"/>
            </a:xfrm>
            <a:custGeom>
              <a:avLst/>
              <a:gdLst>
                <a:gd name="T0" fmla="*/ 18 w 92"/>
                <a:gd name="T1" fmla="*/ 66 h 66"/>
                <a:gd name="T2" fmla="*/ 4 w 92"/>
                <a:gd name="T3" fmla="*/ 58 h 66"/>
                <a:gd name="T4" fmla="*/ 10 w 92"/>
                <a:gd name="T5" fmla="*/ 36 h 66"/>
                <a:gd name="T6" fmla="*/ 65 w 92"/>
                <a:gd name="T7" fmla="*/ 4 h 66"/>
                <a:gd name="T8" fmla="*/ 87 w 92"/>
                <a:gd name="T9" fmla="*/ 10 h 66"/>
                <a:gd name="T10" fmla="*/ 81 w 92"/>
                <a:gd name="T11" fmla="*/ 32 h 66"/>
                <a:gd name="T12" fmla="*/ 26 w 92"/>
                <a:gd name="T13" fmla="*/ 64 h 66"/>
                <a:gd name="T14" fmla="*/ 18 w 92"/>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66">
                  <a:moveTo>
                    <a:pt x="18" y="66"/>
                  </a:moveTo>
                  <a:cubicBezTo>
                    <a:pt x="13" y="66"/>
                    <a:pt x="7" y="63"/>
                    <a:pt x="4" y="58"/>
                  </a:cubicBezTo>
                  <a:cubicBezTo>
                    <a:pt x="0" y="50"/>
                    <a:pt x="2" y="40"/>
                    <a:pt x="10" y="36"/>
                  </a:cubicBezTo>
                  <a:lnTo>
                    <a:pt x="65" y="4"/>
                  </a:lnTo>
                  <a:cubicBezTo>
                    <a:pt x="73" y="0"/>
                    <a:pt x="83" y="2"/>
                    <a:pt x="87" y="10"/>
                  </a:cubicBezTo>
                  <a:cubicBezTo>
                    <a:pt x="92" y="18"/>
                    <a:pt x="89" y="27"/>
                    <a:pt x="81" y="32"/>
                  </a:cubicBezTo>
                  <a:lnTo>
                    <a:pt x="26" y="64"/>
                  </a:lnTo>
                  <a:cubicBezTo>
                    <a:pt x="24" y="65"/>
                    <a:pt x="21" y="66"/>
                    <a:pt x="18"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27">
              <a:extLst>
                <a:ext uri="{FF2B5EF4-FFF2-40B4-BE49-F238E27FC236}">
                  <a16:creationId xmlns:a16="http://schemas.microsoft.com/office/drawing/2014/main" id="{553F5119-CE14-42E9-AC67-096832ADBA4B}"/>
                </a:ext>
              </a:extLst>
            </p:cNvPr>
            <p:cNvSpPr>
              <a:spLocks/>
            </p:cNvSpPr>
            <p:nvPr/>
          </p:nvSpPr>
          <p:spPr bwMode="auto">
            <a:xfrm>
              <a:off x="6124575" y="4011613"/>
              <a:ext cx="34925" cy="46038"/>
            </a:xfrm>
            <a:custGeom>
              <a:avLst/>
              <a:gdLst>
                <a:gd name="T0" fmla="*/ 18 w 68"/>
                <a:gd name="T1" fmla="*/ 90 h 90"/>
                <a:gd name="T2" fmla="*/ 10 w 68"/>
                <a:gd name="T3" fmla="*/ 88 h 90"/>
                <a:gd name="T4" fmla="*/ 4 w 68"/>
                <a:gd name="T5" fmla="*/ 66 h 90"/>
                <a:gd name="T6" fmla="*/ 36 w 68"/>
                <a:gd name="T7" fmla="*/ 10 h 90"/>
                <a:gd name="T8" fmla="*/ 58 w 68"/>
                <a:gd name="T9" fmla="*/ 5 h 90"/>
                <a:gd name="T10" fmla="*/ 64 w 68"/>
                <a:gd name="T11" fmla="*/ 26 h 90"/>
                <a:gd name="T12" fmla="*/ 32 w 68"/>
                <a:gd name="T13" fmla="*/ 82 h 90"/>
                <a:gd name="T14" fmla="*/ 18 w 68"/>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90">
                  <a:moveTo>
                    <a:pt x="18" y="90"/>
                  </a:moveTo>
                  <a:cubicBezTo>
                    <a:pt x="15" y="90"/>
                    <a:pt x="12" y="89"/>
                    <a:pt x="10" y="88"/>
                  </a:cubicBezTo>
                  <a:cubicBezTo>
                    <a:pt x="2" y="83"/>
                    <a:pt x="0" y="74"/>
                    <a:pt x="4" y="66"/>
                  </a:cubicBezTo>
                  <a:lnTo>
                    <a:pt x="36" y="10"/>
                  </a:lnTo>
                  <a:cubicBezTo>
                    <a:pt x="40" y="3"/>
                    <a:pt x="50" y="0"/>
                    <a:pt x="58" y="5"/>
                  </a:cubicBezTo>
                  <a:cubicBezTo>
                    <a:pt x="66" y="9"/>
                    <a:pt x="68" y="19"/>
                    <a:pt x="64" y="26"/>
                  </a:cubicBezTo>
                  <a:lnTo>
                    <a:pt x="32" y="82"/>
                  </a:lnTo>
                  <a:cubicBezTo>
                    <a:pt x="29" y="87"/>
                    <a:pt x="23" y="90"/>
                    <a:pt x="18"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28">
              <a:extLst>
                <a:ext uri="{FF2B5EF4-FFF2-40B4-BE49-F238E27FC236}">
                  <a16:creationId xmlns:a16="http://schemas.microsoft.com/office/drawing/2014/main" id="{499BB3B1-C084-4FF6-902B-E68A7473174F}"/>
                </a:ext>
              </a:extLst>
            </p:cNvPr>
            <p:cNvSpPr>
              <a:spLocks noEditPoints="1"/>
            </p:cNvSpPr>
            <p:nvPr/>
          </p:nvSpPr>
          <p:spPr bwMode="auto">
            <a:xfrm>
              <a:off x="5983288" y="4059238"/>
              <a:ext cx="179388" cy="261938"/>
            </a:xfrm>
            <a:custGeom>
              <a:avLst/>
              <a:gdLst>
                <a:gd name="T0" fmla="*/ 300 w 352"/>
                <a:gd name="T1" fmla="*/ 54 h 512"/>
                <a:gd name="T2" fmla="*/ 176 w 352"/>
                <a:gd name="T3" fmla="*/ 0 h 512"/>
                <a:gd name="T4" fmla="*/ 175 w 352"/>
                <a:gd name="T5" fmla="*/ 0 h 512"/>
                <a:gd name="T6" fmla="*/ 51 w 352"/>
                <a:gd name="T7" fmla="*/ 55 h 512"/>
                <a:gd name="T8" fmla="*/ 0 w 352"/>
                <a:gd name="T9" fmla="*/ 182 h 512"/>
                <a:gd name="T10" fmla="*/ 12 w 352"/>
                <a:gd name="T11" fmla="*/ 246 h 512"/>
                <a:gd name="T12" fmla="*/ 39 w 352"/>
                <a:gd name="T13" fmla="*/ 309 h 512"/>
                <a:gd name="T14" fmla="*/ 77 w 352"/>
                <a:gd name="T15" fmla="*/ 402 h 512"/>
                <a:gd name="T16" fmla="*/ 91 w 352"/>
                <a:gd name="T17" fmla="*/ 474 h 512"/>
                <a:gd name="T18" fmla="*/ 134 w 352"/>
                <a:gd name="T19" fmla="*/ 512 h 512"/>
                <a:gd name="T20" fmla="*/ 134 w 352"/>
                <a:gd name="T21" fmla="*/ 512 h 512"/>
                <a:gd name="T22" fmla="*/ 219 w 352"/>
                <a:gd name="T23" fmla="*/ 512 h 512"/>
                <a:gd name="T24" fmla="*/ 262 w 352"/>
                <a:gd name="T25" fmla="*/ 472 h 512"/>
                <a:gd name="T26" fmla="*/ 276 w 352"/>
                <a:gd name="T27" fmla="*/ 400 h 512"/>
                <a:gd name="T28" fmla="*/ 313 w 352"/>
                <a:gd name="T29" fmla="*/ 307 h 512"/>
                <a:gd name="T30" fmla="*/ 340 w 352"/>
                <a:gd name="T31" fmla="*/ 244 h 512"/>
                <a:gd name="T32" fmla="*/ 352 w 352"/>
                <a:gd name="T33" fmla="*/ 180 h 512"/>
                <a:gd name="T34" fmla="*/ 300 w 352"/>
                <a:gd name="T35" fmla="*/ 54 h 512"/>
                <a:gd name="T36" fmla="*/ 185 w 352"/>
                <a:gd name="T37" fmla="*/ 480 h 512"/>
                <a:gd name="T38" fmla="*/ 168 w 352"/>
                <a:gd name="T39" fmla="*/ 480 h 512"/>
                <a:gd name="T40" fmla="*/ 131 w 352"/>
                <a:gd name="T41" fmla="*/ 288 h 512"/>
                <a:gd name="T42" fmla="*/ 134 w 352"/>
                <a:gd name="T43" fmla="*/ 288 h 512"/>
                <a:gd name="T44" fmla="*/ 168 w 352"/>
                <a:gd name="T45" fmla="*/ 265 h 512"/>
                <a:gd name="T46" fmla="*/ 175 w 352"/>
                <a:gd name="T47" fmla="*/ 256 h 512"/>
                <a:gd name="T48" fmla="*/ 181 w 352"/>
                <a:gd name="T49" fmla="*/ 265 h 512"/>
                <a:gd name="T50" fmla="*/ 214 w 352"/>
                <a:gd name="T51" fmla="*/ 288 h 512"/>
                <a:gd name="T52" fmla="*/ 216 w 352"/>
                <a:gd name="T53" fmla="*/ 288 h 512"/>
                <a:gd name="T54" fmla="*/ 185 w 352"/>
                <a:gd name="T55" fmla="*/ 480 h 512"/>
                <a:gd name="T56" fmla="*/ 185 w 352"/>
                <a:gd name="T57" fmla="*/ 480 h 512"/>
                <a:gd name="T58" fmla="*/ 310 w 352"/>
                <a:gd name="T59" fmla="*/ 233 h 512"/>
                <a:gd name="T60" fmla="*/ 284 w 352"/>
                <a:gd name="T61" fmla="*/ 295 h 512"/>
                <a:gd name="T62" fmla="*/ 245 w 352"/>
                <a:gd name="T63" fmla="*/ 392 h 512"/>
                <a:gd name="T64" fmla="*/ 231 w 352"/>
                <a:gd name="T65" fmla="*/ 466 h 512"/>
                <a:gd name="T66" fmla="*/ 219 w 352"/>
                <a:gd name="T67" fmla="*/ 480 h 512"/>
                <a:gd name="T68" fmla="*/ 216 w 352"/>
                <a:gd name="T69" fmla="*/ 480 h 512"/>
                <a:gd name="T70" fmla="*/ 268 w 352"/>
                <a:gd name="T71" fmla="*/ 248 h 512"/>
                <a:gd name="T72" fmla="*/ 269 w 352"/>
                <a:gd name="T73" fmla="*/ 233 h 512"/>
                <a:gd name="T74" fmla="*/ 254 w 352"/>
                <a:gd name="T75" fmla="*/ 224 h 512"/>
                <a:gd name="T76" fmla="*/ 221 w 352"/>
                <a:gd name="T77" fmla="*/ 248 h 512"/>
                <a:gd name="T78" fmla="*/ 214 w 352"/>
                <a:gd name="T79" fmla="*/ 257 h 512"/>
                <a:gd name="T80" fmla="*/ 208 w 352"/>
                <a:gd name="T81" fmla="*/ 248 h 512"/>
                <a:gd name="T82" fmla="*/ 174 w 352"/>
                <a:gd name="T83" fmla="*/ 224 h 512"/>
                <a:gd name="T84" fmla="*/ 141 w 352"/>
                <a:gd name="T85" fmla="*/ 248 h 512"/>
                <a:gd name="T86" fmla="*/ 134 w 352"/>
                <a:gd name="T87" fmla="*/ 257 h 512"/>
                <a:gd name="T88" fmla="*/ 128 w 352"/>
                <a:gd name="T89" fmla="*/ 248 h 512"/>
                <a:gd name="T90" fmla="*/ 94 w 352"/>
                <a:gd name="T91" fmla="*/ 224 h 512"/>
                <a:gd name="T92" fmla="*/ 81 w 352"/>
                <a:gd name="T93" fmla="*/ 233 h 512"/>
                <a:gd name="T94" fmla="*/ 81 w 352"/>
                <a:gd name="T95" fmla="*/ 249 h 512"/>
                <a:gd name="T96" fmla="*/ 136 w 352"/>
                <a:gd name="T97" fmla="*/ 480 h 512"/>
                <a:gd name="T98" fmla="*/ 134 w 352"/>
                <a:gd name="T99" fmla="*/ 480 h 512"/>
                <a:gd name="T100" fmla="*/ 122 w 352"/>
                <a:gd name="T101" fmla="*/ 468 h 512"/>
                <a:gd name="T102" fmla="*/ 108 w 352"/>
                <a:gd name="T103" fmla="*/ 391 h 512"/>
                <a:gd name="T104" fmla="*/ 69 w 352"/>
                <a:gd name="T105" fmla="*/ 295 h 512"/>
                <a:gd name="T106" fmla="*/ 41 w 352"/>
                <a:gd name="T107" fmla="*/ 232 h 512"/>
                <a:gd name="T108" fmla="*/ 32 w 352"/>
                <a:gd name="T109" fmla="*/ 181 h 512"/>
                <a:gd name="T110" fmla="*/ 74 w 352"/>
                <a:gd name="T111" fmla="*/ 78 h 512"/>
                <a:gd name="T112" fmla="*/ 175 w 352"/>
                <a:gd name="T113" fmla="*/ 32 h 512"/>
                <a:gd name="T114" fmla="*/ 176 w 352"/>
                <a:gd name="T115" fmla="*/ 32 h 512"/>
                <a:gd name="T116" fmla="*/ 277 w 352"/>
                <a:gd name="T117" fmla="*/ 77 h 512"/>
                <a:gd name="T118" fmla="*/ 320 w 352"/>
                <a:gd name="T119" fmla="*/ 181 h 512"/>
                <a:gd name="T120" fmla="*/ 310 w 352"/>
                <a:gd name="T121" fmla="*/ 23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2" h="512">
                  <a:moveTo>
                    <a:pt x="300" y="54"/>
                  </a:moveTo>
                  <a:cubicBezTo>
                    <a:pt x="267" y="21"/>
                    <a:pt x="223" y="0"/>
                    <a:pt x="176" y="0"/>
                  </a:cubicBezTo>
                  <a:cubicBezTo>
                    <a:pt x="176" y="0"/>
                    <a:pt x="176" y="0"/>
                    <a:pt x="175" y="0"/>
                  </a:cubicBezTo>
                  <a:cubicBezTo>
                    <a:pt x="128" y="0"/>
                    <a:pt x="84" y="22"/>
                    <a:pt x="51" y="55"/>
                  </a:cubicBezTo>
                  <a:cubicBezTo>
                    <a:pt x="18" y="88"/>
                    <a:pt x="0" y="135"/>
                    <a:pt x="0" y="182"/>
                  </a:cubicBezTo>
                  <a:cubicBezTo>
                    <a:pt x="0" y="217"/>
                    <a:pt x="10" y="241"/>
                    <a:pt x="12" y="246"/>
                  </a:cubicBezTo>
                  <a:cubicBezTo>
                    <a:pt x="12" y="246"/>
                    <a:pt x="31" y="290"/>
                    <a:pt x="39" y="309"/>
                  </a:cubicBezTo>
                  <a:cubicBezTo>
                    <a:pt x="56" y="346"/>
                    <a:pt x="69" y="376"/>
                    <a:pt x="77" y="402"/>
                  </a:cubicBezTo>
                  <a:cubicBezTo>
                    <a:pt x="81" y="416"/>
                    <a:pt x="88" y="459"/>
                    <a:pt x="91" y="474"/>
                  </a:cubicBezTo>
                  <a:cubicBezTo>
                    <a:pt x="95" y="494"/>
                    <a:pt x="113" y="512"/>
                    <a:pt x="134" y="512"/>
                  </a:cubicBezTo>
                  <a:cubicBezTo>
                    <a:pt x="134" y="512"/>
                    <a:pt x="134" y="512"/>
                    <a:pt x="134" y="512"/>
                  </a:cubicBezTo>
                  <a:lnTo>
                    <a:pt x="219" y="512"/>
                  </a:lnTo>
                  <a:cubicBezTo>
                    <a:pt x="240" y="512"/>
                    <a:pt x="258" y="493"/>
                    <a:pt x="262" y="472"/>
                  </a:cubicBezTo>
                  <a:cubicBezTo>
                    <a:pt x="265" y="457"/>
                    <a:pt x="272" y="413"/>
                    <a:pt x="276" y="400"/>
                  </a:cubicBezTo>
                  <a:cubicBezTo>
                    <a:pt x="284" y="374"/>
                    <a:pt x="297" y="344"/>
                    <a:pt x="313" y="307"/>
                  </a:cubicBezTo>
                  <a:cubicBezTo>
                    <a:pt x="321" y="288"/>
                    <a:pt x="340" y="244"/>
                    <a:pt x="340" y="244"/>
                  </a:cubicBezTo>
                  <a:cubicBezTo>
                    <a:pt x="345" y="231"/>
                    <a:pt x="352" y="211"/>
                    <a:pt x="352" y="180"/>
                  </a:cubicBezTo>
                  <a:cubicBezTo>
                    <a:pt x="352" y="133"/>
                    <a:pt x="333" y="87"/>
                    <a:pt x="300" y="54"/>
                  </a:cubicBezTo>
                  <a:close/>
                  <a:moveTo>
                    <a:pt x="185" y="480"/>
                  </a:moveTo>
                  <a:lnTo>
                    <a:pt x="168" y="480"/>
                  </a:lnTo>
                  <a:cubicBezTo>
                    <a:pt x="168" y="398"/>
                    <a:pt x="148" y="330"/>
                    <a:pt x="131" y="288"/>
                  </a:cubicBezTo>
                  <a:cubicBezTo>
                    <a:pt x="132" y="288"/>
                    <a:pt x="133" y="288"/>
                    <a:pt x="134" y="288"/>
                  </a:cubicBezTo>
                  <a:cubicBezTo>
                    <a:pt x="153" y="288"/>
                    <a:pt x="163" y="274"/>
                    <a:pt x="168" y="265"/>
                  </a:cubicBezTo>
                  <a:cubicBezTo>
                    <a:pt x="170" y="262"/>
                    <a:pt x="173" y="257"/>
                    <a:pt x="175" y="256"/>
                  </a:cubicBezTo>
                  <a:cubicBezTo>
                    <a:pt x="176" y="257"/>
                    <a:pt x="179" y="262"/>
                    <a:pt x="181" y="265"/>
                  </a:cubicBezTo>
                  <a:cubicBezTo>
                    <a:pt x="186" y="274"/>
                    <a:pt x="196" y="288"/>
                    <a:pt x="214" y="288"/>
                  </a:cubicBezTo>
                  <a:cubicBezTo>
                    <a:pt x="215" y="288"/>
                    <a:pt x="215" y="288"/>
                    <a:pt x="216" y="288"/>
                  </a:cubicBezTo>
                  <a:cubicBezTo>
                    <a:pt x="201" y="331"/>
                    <a:pt x="185" y="398"/>
                    <a:pt x="185" y="480"/>
                  </a:cubicBezTo>
                  <a:lnTo>
                    <a:pt x="185" y="480"/>
                  </a:lnTo>
                  <a:close/>
                  <a:moveTo>
                    <a:pt x="310" y="233"/>
                  </a:moveTo>
                  <a:cubicBezTo>
                    <a:pt x="310" y="233"/>
                    <a:pt x="292" y="276"/>
                    <a:pt x="284" y="295"/>
                  </a:cubicBezTo>
                  <a:cubicBezTo>
                    <a:pt x="267" y="333"/>
                    <a:pt x="254" y="364"/>
                    <a:pt x="245" y="392"/>
                  </a:cubicBezTo>
                  <a:cubicBezTo>
                    <a:pt x="240" y="410"/>
                    <a:pt x="231" y="464"/>
                    <a:pt x="231" y="466"/>
                  </a:cubicBezTo>
                  <a:cubicBezTo>
                    <a:pt x="230" y="471"/>
                    <a:pt x="225" y="480"/>
                    <a:pt x="219" y="480"/>
                  </a:cubicBezTo>
                  <a:lnTo>
                    <a:pt x="216" y="480"/>
                  </a:lnTo>
                  <a:cubicBezTo>
                    <a:pt x="216" y="480"/>
                    <a:pt x="210" y="359"/>
                    <a:pt x="268" y="248"/>
                  </a:cubicBezTo>
                  <a:cubicBezTo>
                    <a:pt x="271" y="244"/>
                    <a:pt x="271" y="238"/>
                    <a:pt x="269" y="233"/>
                  </a:cubicBezTo>
                  <a:cubicBezTo>
                    <a:pt x="266" y="228"/>
                    <a:pt x="260" y="224"/>
                    <a:pt x="254" y="224"/>
                  </a:cubicBezTo>
                  <a:cubicBezTo>
                    <a:pt x="236" y="224"/>
                    <a:pt x="226" y="239"/>
                    <a:pt x="221" y="248"/>
                  </a:cubicBezTo>
                  <a:cubicBezTo>
                    <a:pt x="219" y="251"/>
                    <a:pt x="216" y="256"/>
                    <a:pt x="214" y="257"/>
                  </a:cubicBezTo>
                  <a:cubicBezTo>
                    <a:pt x="213" y="256"/>
                    <a:pt x="210" y="251"/>
                    <a:pt x="208" y="248"/>
                  </a:cubicBezTo>
                  <a:cubicBezTo>
                    <a:pt x="202" y="239"/>
                    <a:pt x="193" y="224"/>
                    <a:pt x="174" y="224"/>
                  </a:cubicBezTo>
                  <a:cubicBezTo>
                    <a:pt x="156" y="224"/>
                    <a:pt x="146" y="239"/>
                    <a:pt x="141" y="248"/>
                  </a:cubicBezTo>
                  <a:cubicBezTo>
                    <a:pt x="139" y="251"/>
                    <a:pt x="136" y="256"/>
                    <a:pt x="134" y="257"/>
                  </a:cubicBezTo>
                  <a:cubicBezTo>
                    <a:pt x="133" y="256"/>
                    <a:pt x="130" y="251"/>
                    <a:pt x="128" y="248"/>
                  </a:cubicBezTo>
                  <a:cubicBezTo>
                    <a:pt x="123" y="239"/>
                    <a:pt x="113" y="224"/>
                    <a:pt x="94" y="224"/>
                  </a:cubicBezTo>
                  <a:cubicBezTo>
                    <a:pt x="89" y="224"/>
                    <a:pt x="83" y="228"/>
                    <a:pt x="81" y="233"/>
                  </a:cubicBezTo>
                  <a:cubicBezTo>
                    <a:pt x="78" y="238"/>
                    <a:pt x="78" y="244"/>
                    <a:pt x="81" y="249"/>
                  </a:cubicBezTo>
                  <a:cubicBezTo>
                    <a:pt x="81" y="250"/>
                    <a:pt x="136" y="352"/>
                    <a:pt x="136" y="480"/>
                  </a:cubicBezTo>
                  <a:cubicBezTo>
                    <a:pt x="136" y="480"/>
                    <a:pt x="134" y="480"/>
                    <a:pt x="134" y="480"/>
                  </a:cubicBezTo>
                  <a:cubicBezTo>
                    <a:pt x="128" y="480"/>
                    <a:pt x="123" y="473"/>
                    <a:pt x="122" y="468"/>
                  </a:cubicBezTo>
                  <a:cubicBezTo>
                    <a:pt x="122" y="466"/>
                    <a:pt x="113" y="410"/>
                    <a:pt x="108" y="391"/>
                  </a:cubicBezTo>
                  <a:cubicBezTo>
                    <a:pt x="99" y="363"/>
                    <a:pt x="86" y="333"/>
                    <a:pt x="69" y="295"/>
                  </a:cubicBezTo>
                  <a:cubicBezTo>
                    <a:pt x="60" y="277"/>
                    <a:pt x="45" y="240"/>
                    <a:pt x="41" y="232"/>
                  </a:cubicBezTo>
                  <a:cubicBezTo>
                    <a:pt x="41" y="232"/>
                    <a:pt x="32" y="211"/>
                    <a:pt x="32" y="181"/>
                  </a:cubicBezTo>
                  <a:cubicBezTo>
                    <a:pt x="32" y="142"/>
                    <a:pt x="47" y="105"/>
                    <a:pt x="74" y="78"/>
                  </a:cubicBezTo>
                  <a:cubicBezTo>
                    <a:pt x="101" y="50"/>
                    <a:pt x="137" y="32"/>
                    <a:pt x="175" y="32"/>
                  </a:cubicBezTo>
                  <a:cubicBezTo>
                    <a:pt x="176" y="32"/>
                    <a:pt x="176" y="32"/>
                    <a:pt x="176" y="32"/>
                  </a:cubicBezTo>
                  <a:cubicBezTo>
                    <a:pt x="214" y="32"/>
                    <a:pt x="250" y="50"/>
                    <a:pt x="277" y="77"/>
                  </a:cubicBezTo>
                  <a:cubicBezTo>
                    <a:pt x="305" y="104"/>
                    <a:pt x="320" y="143"/>
                    <a:pt x="320" y="181"/>
                  </a:cubicBezTo>
                  <a:cubicBezTo>
                    <a:pt x="320" y="207"/>
                    <a:pt x="315" y="223"/>
                    <a:pt x="310" y="23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CF042957-0BEB-4E7E-A4CC-0940C54BDCF1}"/>
              </a:ext>
            </a:extLst>
          </p:cNvPr>
          <p:cNvGrpSpPr/>
          <p:nvPr/>
        </p:nvGrpSpPr>
        <p:grpSpPr>
          <a:xfrm>
            <a:off x="8107308" y="4474919"/>
            <a:ext cx="485426" cy="457344"/>
            <a:chOff x="8128001" y="3925888"/>
            <a:chExt cx="768350" cy="723900"/>
          </a:xfrm>
          <a:solidFill>
            <a:schemeClr val="accent2"/>
          </a:solidFill>
        </p:grpSpPr>
        <p:sp>
          <p:nvSpPr>
            <p:cNvPr id="58" name="Freeform 32">
              <a:extLst>
                <a:ext uri="{FF2B5EF4-FFF2-40B4-BE49-F238E27FC236}">
                  <a16:creationId xmlns:a16="http://schemas.microsoft.com/office/drawing/2014/main" id="{1894F183-89FA-4F05-997F-5F7A9E670C53}"/>
                </a:ext>
              </a:extLst>
            </p:cNvPr>
            <p:cNvSpPr>
              <a:spLocks noEditPoints="1"/>
            </p:cNvSpPr>
            <p:nvPr/>
          </p:nvSpPr>
          <p:spPr bwMode="auto">
            <a:xfrm>
              <a:off x="8128001" y="3925888"/>
              <a:ext cx="768350" cy="723900"/>
            </a:xfrm>
            <a:custGeom>
              <a:avLst/>
              <a:gdLst>
                <a:gd name="T0" fmla="*/ 776 w 1050"/>
                <a:gd name="T1" fmla="*/ 524 h 984"/>
                <a:gd name="T2" fmla="*/ 831 w 1050"/>
                <a:gd name="T3" fmla="*/ 481 h 984"/>
                <a:gd name="T4" fmla="*/ 1002 w 1050"/>
                <a:gd name="T5" fmla="*/ 299 h 984"/>
                <a:gd name="T6" fmla="*/ 931 w 1050"/>
                <a:gd name="T7" fmla="*/ 240 h 984"/>
                <a:gd name="T8" fmla="*/ 770 w 1050"/>
                <a:gd name="T9" fmla="*/ 436 h 984"/>
                <a:gd name="T10" fmla="*/ 717 w 1050"/>
                <a:gd name="T11" fmla="*/ 72 h 984"/>
                <a:gd name="T12" fmla="*/ 776 w 1050"/>
                <a:gd name="T13" fmla="*/ 1 h 984"/>
                <a:gd name="T14" fmla="*/ 555 w 1050"/>
                <a:gd name="T15" fmla="*/ 275 h 984"/>
                <a:gd name="T16" fmla="*/ 491 w 1050"/>
                <a:gd name="T17" fmla="*/ 48 h 984"/>
                <a:gd name="T18" fmla="*/ 211 w 1050"/>
                <a:gd name="T19" fmla="*/ 59 h 984"/>
                <a:gd name="T20" fmla="*/ 467 w 1050"/>
                <a:gd name="T21" fmla="*/ 70 h 984"/>
                <a:gd name="T22" fmla="*/ 347 w 1050"/>
                <a:gd name="T23" fmla="*/ 342 h 984"/>
                <a:gd name="T24" fmla="*/ 303 w 1050"/>
                <a:gd name="T25" fmla="*/ 318 h 984"/>
                <a:gd name="T26" fmla="*/ 323 w 1050"/>
                <a:gd name="T27" fmla="*/ 400 h 984"/>
                <a:gd name="T28" fmla="*/ 71 w 1050"/>
                <a:gd name="T29" fmla="*/ 299 h 984"/>
                <a:gd name="T30" fmla="*/ 0 w 1050"/>
                <a:gd name="T31" fmla="*/ 240 h 984"/>
                <a:gd name="T32" fmla="*/ 247 w 1050"/>
                <a:gd name="T33" fmla="*/ 460 h 984"/>
                <a:gd name="T34" fmla="*/ 272 w 1050"/>
                <a:gd name="T35" fmla="*/ 470 h 984"/>
                <a:gd name="T36" fmla="*/ 48 w 1050"/>
                <a:gd name="T37" fmla="*/ 686 h 984"/>
                <a:gd name="T38" fmla="*/ 119 w 1050"/>
                <a:gd name="T39" fmla="*/ 745 h 984"/>
                <a:gd name="T40" fmla="*/ 271 w 1050"/>
                <a:gd name="T41" fmla="*/ 548 h 984"/>
                <a:gd name="T42" fmla="*/ 239 w 1050"/>
                <a:gd name="T43" fmla="*/ 732 h 984"/>
                <a:gd name="T44" fmla="*/ 467 w 1050"/>
                <a:gd name="T45" fmla="*/ 732 h 984"/>
                <a:gd name="T46" fmla="*/ 271 w 1050"/>
                <a:gd name="T47" fmla="*/ 864 h 984"/>
                <a:gd name="T48" fmla="*/ 330 w 1050"/>
                <a:gd name="T49" fmla="*/ 934 h 984"/>
                <a:gd name="T50" fmla="*/ 555 w 1050"/>
                <a:gd name="T51" fmla="*/ 732 h 984"/>
                <a:gd name="T52" fmla="*/ 776 w 1050"/>
                <a:gd name="T53" fmla="*/ 984 h 984"/>
                <a:gd name="T54" fmla="*/ 717 w 1050"/>
                <a:gd name="T55" fmla="*/ 913 h 984"/>
                <a:gd name="T56" fmla="*/ 602 w 1050"/>
                <a:gd name="T57" fmla="*/ 732 h 984"/>
                <a:gd name="T58" fmla="*/ 807 w 1050"/>
                <a:gd name="T59" fmla="*/ 708 h 984"/>
                <a:gd name="T60" fmla="*/ 975 w 1050"/>
                <a:gd name="T61" fmla="*/ 548 h 984"/>
                <a:gd name="T62" fmla="*/ 986 w 1050"/>
                <a:gd name="T63" fmla="*/ 804 h 984"/>
                <a:gd name="T64" fmla="*/ 952 w 1050"/>
                <a:gd name="T65" fmla="*/ 241 h 984"/>
                <a:gd name="T66" fmla="*/ 987 w 1050"/>
                <a:gd name="T67" fmla="*/ 276 h 984"/>
                <a:gd name="T68" fmla="*/ 810 w 1050"/>
                <a:gd name="T69" fmla="*/ 60 h 984"/>
                <a:gd name="T70" fmla="*/ 775 w 1050"/>
                <a:gd name="T71" fmla="*/ 25 h 984"/>
                <a:gd name="T72" fmla="*/ 272 w 1050"/>
                <a:gd name="T73" fmla="*/ 25 h 984"/>
                <a:gd name="T74" fmla="*/ 24 w 1050"/>
                <a:gd name="T75" fmla="*/ 241 h 984"/>
                <a:gd name="T76" fmla="*/ 59 w 1050"/>
                <a:gd name="T77" fmla="*/ 276 h 984"/>
                <a:gd name="T78" fmla="*/ 59 w 1050"/>
                <a:gd name="T79" fmla="*/ 779 h 984"/>
                <a:gd name="T80" fmla="*/ 95 w 1050"/>
                <a:gd name="T81" fmla="*/ 744 h 984"/>
                <a:gd name="T82" fmla="*/ 272 w 1050"/>
                <a:gd name="T83" fmla="*/ 889 h 984"/>
                <a:gd name="T84" fmla="*/ 775 w 1050"/>
                <a:gd name="T85" fmla="*/ 889 h 984"/>
                <a:gd name="T86" fmla="*/ 739 w 1050"/>
                <a:gd name="T87" fmla="*/ 924 h 984"/>
                <a:gd name="T88" fmla="*/ 467 w 1050"/>
                <a:gd name="T89" fmla="*/ 708 h 984"/>
                <a:gd name="T90" fmla="*/ 578 w 1050"/>
                <a:gd name="T91" fmla="*/ 708 h 984"/>
                <a:gd name="T92" fmla="*/ 443 w 1050"/>
                <a:gd name="T93" fmla="*/ 521 h 984"/>
                <a:gd name="T94" fmla="*/ 295 w 1050"/>
                <a:gd name="T95" fmla="*/ 452 h 984"/>
                <a:gd name="T96" fmla="*/ 751 w 1050"/>
                <a:gd name="T97" fmla="*/ 708 h 984"/>
                <a:gd name="T98" fmla="*/ 952 w 1050"/>
                <a:gd name="T99" fmla="*/ 745 h 984"/>
                <a:gd name="T100" fmla="*/ 987 w 1050"/>
                <a:gd name="T101" fmla="*/ 78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0" h="984">
                  <a:moveTo>
                    <a:pt x="1000" y="686"/>
                  </a:moveTo>
                  <a:lnTo>
                    <a:pt x="1000" y="524"/>
                  </a:lnTo>
                  <a:lnTo>
                    <a:pt x="776" y="524"/>
                  </a:lnTo>
                  <a:lnTo>
                    <a:pt x="776" y="470"/>
                  </a:lnTo>
                  <a:lnTo>
                    <a:pt x="816" y="500"/>
                  </a:lnTo>
                  <a:lnTo>
                    <a:pt x="831" y="481"/>
                  </a:lnTo>
                  <a:lnTo>
                    <a:pt x="803" y="460"/>
                  </a:lnTo>
                  <a:lnTo>
                    <a:pt x="1002" y="460"/>
                  </a:lnTo>
                  <a:lnTo>
                    <a:pt x="1002" y="299"/>
                  </a:lnTo>
                  <a:cubicBezTo>
                    <a:pt x="1029" y="294"/>
                    <a:pt x="1050" y="268"/>
                    <a:pt x="1050" y="240"/>
                  </a:cubicBezTo>
                  <a:cubicBezTo>
                    <a:pt x="1050" y="206"/>
                    <a:pt x="1023" y="180"/>
                    <a:pt x="991" y="180"/>
                  </a:cubicBezTo>
                  <a:cubicBezTo>
                    <a:pt x="957" y="180"/>
                    <a:pt x="931" y="208"/>
                    <a:pt x="931" y="240"/>
                  </a:cubicBezTo>
                  <a:cubicBezTo>
                    <a:pt x="931" y="268"/>
                    <a:pt x="952" y="292"/>
                    <a:pt x="979" y="299"/>
                  </a:cubicBezTo>
                  <a:lnTo>
                    <a:pt x="979" y="436"/>
                  </a:lnTo>
                  <a:lnTo>
                    <a:pt x="770" y="436"/>
                  </a:lnTo>
                  <a:lnTo>
                    <a:pt x="579" y="292"/>
                  </a:lnTo>
                  <a:lnTo>
                    <a:pt x="579" y="72"/>
                  </a:lnTo>
                  <a:lnTo>
                    <a:pt x="717" y="72"/>
                  </a:lnTo>
                  <a:cubicBezTo>
                    <a:pt x="722" y="99"/>
                    <a:pt x="747" y="120"/>
                    <a:pt x="776" y="120"/>
                  </a:cubicBezTo>
                  <a:cubicBezTo>
                    <a:pt x="810" y="120"/>
                    <a:pt x="835" y="92"/>
                    <a:pt x="835" y="60"/>
                  </a:cubicBezTo>
                  <a:cubicBezTo>
                    <a:pt x="835" y="27"/>
                    <a:pt x="808" y="1"/>
                    <a:pt x="776" y="1"/>
                  </a:cubicBezTo>
                  <a:cubicBezTo>
                    <a:pt x="747" y="1"/>
                    <a:pt x="723" y="22"/>
                    <a:pt x="717" y="49"/>
                  </a:cubicBezTo>
                  <a:lnTo>
                    <a:pt x="555" y="49"/>
                  </a:lnTo>
                  <a:lnTo>
                    <a:pt x="555" y="275"/>
                  </a:lnTo>
                  <a:lnTo>
                    <a:pt x="523" y="251"/>
                  </a:lnTo>
                  <a:lnTo>
                    <a:pt x="491" y="275"/>
                  </a:lnTo>
                  <a:lnTo>
                    <a:pt x="491" y="48"/>
                  </a:lnTo>
                  <a:lnTo>
                    <a:pt x="330" y="48"/>
                  </a:lnTo>
                  <a:cubicBezTo>
                    <a:pt x="325" y="20"/>
                    <a:pt x="299" y="0"/>
                    <a:pt x="271" y="0"/>
                  </a:cubicBezTo>
                  <a:cubicBezTo>
                    <a:pt x="237" y="0"/>
                    <a:pt x="211" y="27"/>
                    <a:pt x="211" y="59"/>
                  </a:cubicBezTo>
                  <a:cubicBezTo>
                    <a:pt x="211" y="92"/>
                    <a:pt x="239" y="118"/>
                    <a:pt x="271" y="118"/>
                  </a:cubicBezTo>
                  <a:cubicBezTo>
                    <a:pt x="299" y="118"/>
                    <a:pt x="323" y="97"/>
                    <a:pt x="330" y="70"/>
                  </a:cubicBezTo>
                  <a:lnTo>
                    <a:pt x="467" y="70"/>
                  </a:lnTo>
                  <a:lnTo>
                    <a:pt x="467" y="289"/>
                  </a:lnTo>
                  <a:lnTo>
                    <a:pt x="347" y="380"/>
                  </a:lnTo>
                  <a:lnTo>
                    <a:pt x="347" y="342"/>
                  </a:lnTo>
                  <a:lnTo>
                    <a:pt x="367" y="342"/>
                  </a:lnTo>
                  <a:lnTo>
                    <a:pt x="367" y="318"/>
                  </a:lnTo>
                  <a:lnTo>
                    <a:pt x="303" y="318"/>
                  </a:lnTo>
                  <a:lnTo>
                    <a:pt x="303" y="342"/>
                  </a:lnTo>
                  <a:lnTo>
                    <a:pt x="323" y="342"/>
                  </a:lnTo>
                  <a:lnTo>
                    <a:pt x="323" y="400"/>
                  </a:lnTo>
                  <a:lnTo>
                    <a:pt x="277" y="436"/>
                  </a:lnTo>
                  <a:lnTo>
                    <a:pt x="71" y="436"/>
                  </a:lnTo>
                  <a:lnTo>
                    <a:pt x="71" y="299"/>
                  </a:lnTo>
                  <a:cubicBezTo>
                    <a:pt x="98" y="294"/>
                    <a:pt x="119" y="268"/>
                    <a:pt x="119" y="240"/>
                  </a:cubicBezTo>
                  <a:cubicBezTo>
                    <a:pt x="119" y="206"/>
                    <a:pt x="91" y="180"/>
                    <a:pt x="59" y="180"/>
                  </a:cubicBezTo>
                  <a:cubicBezTo>
                    <a:pt x="27" y="180"/>
                    <a:pt x="0" y="208"/>
                    <a:pt x="0" y="240"/>
                  </a:cubicBezTo>
                  <a:cubicBezTo>
                    <a:pt x="0" y="268"/>
                    <a:pt x="21" y="292"/>
                    <a:pt x="48" y="299"/>
                  </a:cubicBezTo>
                  <a:lnTo>
                    <a:pt x="48" y="460"/>
                  </a:lnTo>
                  <a:lnTo>
                    <a:pt x="247" y="460"/>
                  </a:lnTo>
                  <a:lnTo>
                    <a:pt x="218" y="481"/>
                  </a:lnTo>
                  <a:lnTo>
                    <a:pt x="232" y="500"/>
                  </a:lnTo>
                  <a:lnTo>
                    <a:pt x="272" y="470"/>
                  </a:lnTo>
                  <a:lnTo>
                    <a:pt x="272" y="524"/>
                  </a:lnTo>
                  <a:lnTo>
                    <a:pt x="48" y="524"/>
                  </a:lnTo>
                  <a:lnTo>
                    <a:pt x="48" y="686"/>
                  </a:lnTo>
                  <a:cubicBezTo>
                    <a:pt x="21" y="691"/>
                    <a:pt x="0" y="716"/>
                    <a:pt x="0" y="745"/>
                  </a:cubicBezTo>
                  <a:cubicBezTo>
                    <a:pt x="0" y="779"/>
                    <a:pt x="27" y="804"/>
                    <a:pt x="59" y="804"/>
                  </a:cubicBezTo>
                  <a:cubicBezTo>
                    <a:pt x="91" y="804"/>
                    <a:pt x="119" y="777"/>
                    <a:pt x="119" y="745"/>
                  </a:cubicBezTo>
                  <a:cubicBezTo>
                    <a:pt x="119" y="716"/>
                    <a:pt x="98" y="692"/>
                    <a:pt x="71" y="686"/>
                  </a:cubicBezTo>
                  <a:lnTo>
                    <a:pt x="71" y="548"/>
                  </a:lnTo>
                  <a:lnTo>
                    <a:pt x="271" y="548"/>
                  </a:lnTo>
                  <a:lnTo>
                    <a:pt x="271" y="708"/>
                  </a:lnTo>
                  <a:lnTo>
                    <a:pt x="239" y="708"/>
                  </a:lnTo>
                  <a:lnTo>
                    <a:pt x="239" y="732"/>
                  </a:lnTo>
                  <a:lnTo>
                    <a:pt x="271" y="732"/>
                  </a:lnTo>
                  <a:lnTo>
                    <a:pt x="443" y="732"/>
                  </a:lnTo>
                  <a:lnTo>
                    <a:pt x="467" y="732"/>
                  </a:lnTo>
                  <a:lnTo>
                    <a:pt x="467" y="912"/>
                  </a:lnTo>
                  <a:lnTo>
                    <a:pt x="330" y="912"/>
                  </a:lnTo>
                  <a:cubicBezTo>
                    <a:pt x="325" y="884"/>
                    <a:pt x="299" y="864"/>
                    <a:pt x="271" y="864"/>
                  </a:cubicBezTo>
                  <a:cubicBezTo>
                    <a:pt x="237" y="864"/>
                    <a:pt x="211" y="891"/>
                    <a:pt x="211" y="923"/>
                  </a:cubicBezTo>
                  <a:cubicBezTo>
                    <a:pt x="211" y="956"/>
                    <a:pt x="239" y="982"/>
                    <a:pt x="271" y="982"/>
                  </a:cubicBezTo>
                  <a:cubicBezTo>
                    <a:pt x="299" y="982"/>
                    <a:pt x="323" y="961"/>
                    <a:pt x="330" y="934"/>
                  </a:cubicBezTo>
                  <a:lnTo>
                    <a:pt x="491" y="934"/>
                  </a:lnTo>
                  <a:lnTo>
                    <a:pt x="491" y="732"/>
                  </a:lnTo>
                  <a:lnTo>
                    <a:pt x="555" y="732"/>
                  </a:lnTo>
                  <a:lnTo>
                    <a:pt x="555" y="936"/>
                  </a:lnTo>
                  <a:lnTo>
                    <a:pt x="717" y="936"/>
                  </a:lnTo>
                  <a:cubicBezTo>
                    <a:pt x="722" y="963"/>
                    <a:pt x="747" y="984"/>
                    <a:pt x="776" y="984"/>
                  </a:cubicBezTo>
                  <a:cubicBezTo>
                    <a:pt x="810" y="984"/>
                    <a:pt x="835" y="956"/>
                    <a:pt x="835" y="924"/>
                  </a:cubicBezTo>
                  <a:cubicBezTo>
                    <a:pt x="835" y="891"/>
                    <a:pt x="808" y="865"/>
                    <a:pt x="776" y="865"/>
                  </a:cubicBezTo>
                  <a:cubicBezTo>
                    <a:pt x="747" y="865"/>
                    <a:pt x="723" y="886"/>
                    <a:pt x="717" y="913"/>
                  </a:cubicBezTo>
                  <a:lnTo>
                    <a:pt x="579" y="913"/>
                  </a:lnTo>
                  <a:lnTo>
                    <a:pt x="579" y="732"/>
                  </a:lnTo>
                  <a:lnTo>
                    <a:pt x="602" y="732"/>
                  </a:lnTo>
                  <a:lnTo>
                    <a:pt x="775" y="732"/>
                  </a:lnTo>
                  <a:lnTo>
                    <a:pt x="807" y="732"/>
                  </a:lnTo>
                  <a:lnTo>
                    <a:pt x="807" y="708"/>
                  </a:lnTo>
                  <a:lnTo>
                    <a:pt x="775" y="708"/>
                  </a:lnTo>
                  <a:lnTo>
                    <a:pt x="775" y="548"/>
                  </a:lnTo>
                  <a:lnTo>
                    <a:pt x="975" y="548"/>
                  </a:lnTo>
                  <a:lnTo>
                    <a:pt x="975" y="686"/>
                  </a:lnTo>
                  <a:cubicBezTo>
                    <a:pt x="947" y="691"/>
                    <a:pt x="927" y="716"/>
                    <a:pt x="927" y="745"/>
                  </a:cubicBezTo>
                  <a:cubicBezTo>
                    <a:pt x="927" y="779"/>
                    <a:pt x="954" y="804"/>
                    <a:pt x="986" y="804"/>
                  </a:cubicBezTo>
                  <a:cubicBezTo>
                    <a:pt x="1019" y="804"/>
                    <a:pt x="1045" y="777"/>
                    <a:pt x="1045" y="745"/>
                  </a:cubicBezTo>
                  <a:cubicBezTo>
                    <a:pt x="1048" y="715"/>
                    <a:pt x="1027" y="691"/>
                    <a:pt x="1000" y="686"/>
                  </a:cubicBezTo>
                  <a:close/>
                  <a:moveTo>
                    <a:pt x="952" y="241"/>
                  </a:moveTo>
                  <a:cubicBezTo>
                    <a:pt x="952" y="222"/>
                    <a:pt x="968" y="206"/>
                    <a:pt x="987" y="206"/>
                  </a:cubicBezTo>
                  <a:cubicBezTo>
                    <a:pt x="1007" y="206"/>
                    <a:pt x="1023" y="222"/>
                    <a:pt x="1023" y="241"/>
                  </a:cubicBezTo>
                  <a:cubicBezTo>
                    <a:pt x="1023" y="260"/>
                    <a:pt x="1007" y="276"/>
                    <a:pt x="987" y="276"/>
                  </a:cubicBezTo>
                  <a:cubicBezTo>
                    <a:pt x="968" y="276"/>
                    <a:pt x="952" y="260"/>
                    <a:pt x="952" y="241"/>
                  </a:cubicBezTo>
                  <a:close/>
                  <a:moveTo>
                    <a:pt x="775" y="25"/>
                  </a:moveTo>
                  <a:cubicBezTo>
                    <a:pt x="794" y="25"/>
                    <a:pt x="810" y="41"/>
                    <a:pt x="810" y="60"/>
                  </a:cubicBezTo>
                  <a:cubicBezTo>
                    <a:pt x="810" y="80"/>
                    <a:pt x="794" y="96"/>
                    <a:pt x="775" y="96"/>
                  </a:cubicBezTo>
                  <a:cubicBezTo>
                    <a:pt x="755" y="96"/>
                    <a:pt x="739" y="80"/>
                    <a:pt x="739" y="60"/>
                  </a:cubicBezTo>
                  <a:cubicBezTo>
                    <a:pt x="739" y="41"/>
                    <a:pt x="755" y="25"/>
                    <a:pt x="775" y="25"/>
                  </a:cubicBezTo>
                  <a:close/>
                  <a:moveTo>
                    <a:pt x="272" y="96"/>
                  </a:moveTo>
                  <a:cubicBezTo>
                    <a:pt x="253" y="96"/>
                    <a:pt x="237" y="80"/>
                    <a:pt x="237" y="60"/>
                  </a:cubicBezTo>
                  <a:cubicBezTo>
                    <a:pt x="237" y="41"/>
                    <a:pt x="253" y="25"/>
                    <a:pt x="272" y="25"/>
                  </a:cubicBezTo>
                  <a:cubicBezTo>
                    <a:pt x="291" y="25"/>
                    <a:pt x="307" y="41"/>
                    <a:pt x="307" y="60"/>
                  </a:cubicBezTo>
                  <a:cubicBezTo>
                    <a:pt x="307" y="80"/>
                    <a:pt x="291" y="96"/>
                    <a:pt x="272" y="96"/>
                  </a:cubicBezTo>
                  <a:close/>
                  <a:moveTo>
                    <a:pt x="24" y="241"/>
                  </a:moveTo>
                  <a:cubicBezTo>
                    <a:pt x="24" y="222"/>
                    <a:pt x="40" y="206"/>
                    <a:pt x="59" y="206"/>
                  </a:cubicBezTo>
                  <a:cubicBezTo>
                    <a:pt x="79" y="206"/>
                    <a:pt x="95" y="222"/>
                    <a:pt x="95" y="241"/>
                  </a:cubicBezTo>
                  <a:cubicBezTo>
                    <a:pt x="95" y="260"/>
                    <a:pt x="79" y="276"/>
                    <a:pt x="59" y="276"/>
                  </a:cubicBezTo>
                  <a:cubicBezTo>
                    <a:pt x="40" y="276"/>
                    <a:pt x="24" y="260"/>
                    <a:pt x="24" y="241"/>
                  </a:cubicBezTo>
                  <a:close/>
                  <a:moveTo>
                    <a:pt x="95" y="744"/>
                  </a:moveTo>
                  <a:cubicBezTo>
                    <a:pt x="95" y="763"/>
                    <a:pt x="79" y="779"/>
                    <a:pt x="59" y="779"/>
                  </a:cubicBezTo>
                  <a:cubicBezTo>
                    <a:pt x="40" y="779"/>
                    <a:pt x="24" y="763"/>
                    <a:pt x="24" y="744"/>
                  </a:cubicBezTo>
                  <a:cubicBezTo>
                    <a:pt x="24" y="724"/>
                    <a:pt x="40" y="708"/>
                    <a:pt x="59" y="708"/>
                  </a:cubicBezTo>
                  <a:cubicBezTo>
                    <a:pt x="79" y="708"/>
                    <a:pt x="95" y="724"/>
                    <a:pt x="95" y="744"/>
                  </a:cubicBezTo>
                  <a:close/>
                  <a:moveTo>
                    <a:pt x="272" y="960"/>
                  </a:moveTo>
                  <a:cubicBezTo>
                    <a:pt x="253" y="960"/>
                    <a:pt x="237" y="944"/>
                    <a:pt x="237" y="924"/>
                  </a:cubicBezTo>
                  <a:cubicBezTo>
                    <a:pt x="237" y="905"/>
                    <a:pt x="253" y="889"/>
                    <a:pt x="272" y="889"/>
                  </a:cubicBezTo>
                  <a:cubicBezTo>
                    <a:pt x="291" y="889"/>
                    <a:pt x="307" y="905"/>
                    <a:pt x="307" y="924"/>
                  </a:cubicBezTo>
                  <a:cubicBezTo>
                    <a:pt x="307" y="944"/>
                    <a:pt x="291" y="960"/>
                    <a:pt x="272" y="960"/>
                  </a:cubicBezTo>
                  <a:close/>
                  <a:moveTo>
                    <a:pt x="775" y="889"/>
                  </a:moveTo>
                  <a:cubicBezTo>
                    <a:pt x="794" y="889"/>
                    <a:pt x="810" y="905"/>
                    <a:pt x="810" y="924"/>
                  </a:cubicBezTo>
                  <a:cubicBezTo>
                    <a:pt x="810" y="944"/>
                    <a:pt x="794" y="960"/>
                    <a:pt x="775" y="960"/>
                  </a:cubicBezTo>
                  <a:cubicBezTo>
                    <a:pt x="755" y="960"/>
                    <a:pt x="739" y="944"/>
                    <a:pt x="739" y="924"/>
                  </a:cubicBezTo>
                  <a:cubicBezTo>
                    <a:pt x="739" y="905"/>
                    <a:pt x="755" y="889"/>
                    <a:pt x="775" y="889"/>
                  </a:cubicBezTo>
                  <a:close/>
                  <a:moveTo>
                    <a:pt x="578" y="708"/>
                  </a:moveTo>
                  <a:lnTo>
                    <a:pt x="467" y="708"/>
                  </a:lnTo>
                  <a:lnTo>
                    <a:pt x="467" y="545"/>
                  </a:lnTo>
                  <a:lnTo>
                    <a:pt x="578" y="545"/>
                  </a:lnTo>
                  <a:lnTo>
                    <a:pt x="578" y="708"/>
                  </a:lnTo>
                  <a:close/>
                  <a:moveTo>
                    <a:pt x="602" y="708"/>
                  </a:moveTo>
                  <a:lnTo>
                    <a:pt x="602" y="521"/>
                  </a:lnTo>
                  <a:lnTo>
                    <a:pt x="443" y="521"/>
                  </a:lnTo>
                  <a:lnTo>
                    <a:pt x="443" y="708"/>
                  </a:lnTo>
                  <a:lnTo>
                    <a:pt x="295" y="708"/>
                  </a:lnTo>
                  <a:lnTo>
                    <a:pt x="295" y="452"/>
                  </a:lnTo>
                  <a:lnTo>
                    <a:pt x="522" y="280"/>
                  </a:lnTo>
                  <a:lnTo>
                    <a:pt x="751" y="452"/>
                  </a:lnTo>
                  <a:lnTo>
                    <a:pt x="751" y="708"/>
                  </a:lnTo>
                  <a:lnTo>
                    <a:pt x="602" y="708"/>
                  </a:lnTo>
                  <a:close/>
                  <a:moveTo>
                    <a:pt x="987" y="780"/>
                  </a:moveTo>
                  <a:cubicBezTo>
                    <a:pt x="968" y="780"/>
                    <a:pt x="952" y="764"/>
                    <a:pt x="952" y="745"/>
                  </a:cubicBezTo>
                  <a:cubicBezTo>
                    <a:pt x="952" y="726"/>
                    <a:pt x="968" y="710"/>
                    <a:pt x="987" y="710"/>
                  </a:cubicBezTo>
                  <a:cubicBezTo>
                    <a:pt x="1007" y="710"/>
                    <a:pt x="1023" y="726"/>
                    <a:pt x="1023" y="745"/>
                  </a:cubicBezTo>
                  <a:cubicBezTo>
                    <a:pt x="1024" y="764"/>
                    <a:pt x="1007" y="780"/>
                    <a:pt x="987" y="78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33">
              <a:extLst>
                <a:ext uri="{FF2B5EF4-FFF2-40B4-BE49-F238E27FC236}">
                  <a16:creationId xmlns:a16="http://schemas.microsoft.com/office/drawing/2014/main" id="{6EB14587-5B82-4213-B384-722733930996}"/>
                </a:ext>
              </a:extLst>
            </p:cNvPr>
            <p:cNvSpPr>
              <a:spLocks noEditPoints="1"/>
            </p:cNvSpPr>
            <p:nvPr/>
          </p:nvSpPr>
          <p:spPr bwMode="auto">
            <a:xfrm>
              <a:off x="8477251" y="4198938"/>
              <a:ext cx="68263" cy="68263"/>
            </a:xfrm>
            <a:custGeom>
              <a:avLst/>
              <a:gdLst>
                <a:gd name="T0" fmla="*/ 46 w 93"/>
                <a:gd name="T1" fmla="*/ 0 h 93"/>
                <a:gd name="T2" fmla="*/ 0 w 93"/>
                <a:gd name="T3" fmla="*/ 47 h 93"/>
                <a:gd name="T4" fmla="*/ 46 w 93"/>
                <a:gd name="T5" fmla="*/ 93 h 93"/>
                <a:gd name="T6" fmla="*/ 93 w 93"/>
                <a:gd name="T7" fmla="*/ 47 h 93"/>
                <a:gd name="T8" fmla="*/ 46 w 93"/>
                <a:gd name="T9" fmla="*/ 0 h 93"/>
                <a:gd name="T10" fmla="*/ 46 w 93"/>
                <a:gd name="T11" fmla="*/ 68 h 93"/>
                <a:gd name="T12" fmla="*/ 24 w 93"/>
                <a:gd name="T13" fmla="*/ 45 h 93"/>
                <a:gd name="T14" fmla="*/ 46 w 93"/>
                <a:gd name="T15" fmla="*/ 23 h 93"/>
                <a:gd name="T16" fmla="*/ 69 w 93"/>
                <a:gd name="T17" fmla="*/ 45 h 93"/>
                <a:gd name="T18" fmla="*/ 46 w 93"/>
                <a:gd name="T19" fmla="*/ 6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6" y="0"/>
                  </a:moveTo>
                  <a:cubicBezTo>
                    <a:pt x="21" y="0"/>
                    <a:pt x="0" y="21"/>
                    <a:pt x="0" y="47"/>
                  </a:cubicBezTo>
                  <a:cubicBezTo>
                    <a:pt x="0" y="72"/>
                    <a:pt x="21" y="93"/>
                    <a:pt x="46" y="93"/>
                  </a:cubicBezTo>
                  <a:cubicBezTo>
                    <a:pt x="72" y="93"/>
                    <a:pt x="93" y="72"/>
                    <a:pt x="93" y="47"/>
                  </a:cubicBezTo>
                  <a:cubicBezTo>
                    <a:pt x="93" y="21"/>
                    <a:pt x="72" y="0"/>
                    <a:pt x="46" y="0"/>
                  </a:cubicBezTo>
                  <a:close/>
                  <a:moveTo>
                    <a:pt x="46" y="68"/>
                  </a:moveTo>
                  <a:cubicBezTo>
                    <a:pt x="34" y="68"/>
                    <a:pt x="24" y="58"/>
                    <a:pt x="24" y="45"/>
                  </a:cubicBezTo>
                  <a:cubicBezTo>
                    <a:pt x="24" y="32"/>
                    <a:pt x="34" y="23"/>
                    <a:pt x="46" y="23"/>
                  </a:cubicBezTo>
                  <a:cubicBezTo>
                    <a:pt x="59" y="23"/>
                    <a:pt x="69" y="32"/>
                    <a:pt x="69" y="45"/>
                  </a:cubicBezTo>
                  <a:cubicBezTo>
                    <a:pt x="69" y="58"/>
                    <a:pt x="59" y="68"/>
                    <a:pt x="46" y="6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1F5F1F90-10D6-40E6-8120-BB593FB6FB66}"/>
              </a:ext>
            </a:extLst>
          </p:cNvPr>
          <p:cNvGrpSpPr>
            <a:grpSpLocks noChangeAspect="1"/>
          </p:cNvGrpSpPr>
          <p:nvPr/>
        </p:nvGrpSpPr>
        <p:grpSpPr>
          <a:xfrm>
            <a:off x="10373355" y="4482943"/>
            <a:ext cx="455338" cy="441296"/>
            <a:chOff x="10566401" y="3938588"/>
            <a:chExt cx="720724" cy="698500"/>
          </a:xfrm>
          <a:solidFill>
            <a:schemeClr val="accent2"/>
          </a:solidFill>
        </p:grpSpPr>
        <p:sp>
          <p:nvSpPr>
            <p:cNvPr id="66" name="Rectangle 37">
              <a:extLst>
                <a:ext uri="{FF2B5EF4-FFF2-40B4-BE49-F238E27FC236}">
                  <a16:creationId xmlns:a16="http://schemas.microsoft.com/office/drawing/2014/main" id="{2E117CE8-A7C9-4BF9-8757-FF4703139950}"/>
                </a:ext>
              </a:extLst>
            </p:cNvPr>
            <p:cNvSpPr>
              <a:spLocks noChangeArrowheads="1"/>
            </p:cNvSpPr>
            <p:nvPr/>
          </p:nvSpPr>
          <p:spPr bwMode="auto">
            <a:xfrm>
              <a:off x="11172825" y="4060826"/>
              <a:ext cx="15875" cy="730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38">
              <a:extLst>
                <a:ext uri="{FF2B5EF4-FFF2-40B4-BE49-F238E27FC236}">
                  <a16:creationId xmlns:a16="http://schemas.microsoft.com/office/drawing/2014/main" id="{A43EC6A3-6BF5-4E36-8EFC-63D4412E1564}"/>
                </a:ext>
              </a:extLst>
            </p:cNvPr>
            <p:cNvSpPr>
              <a:spLocks noChangeArrowheads="1"/>
            </p:cNvSpPr>
            <p:nvPr/>
          </p:nvSpPr>
          <p:spPr bwMode="auto">
            <a:xfrm>
              <a:off x="11109325" y="4097338"/>
              <a:ext cx="17462" cy="730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39">
              <a:extLst>
                <a:ext uri="{FF2B5EF4-FFF2-40B4-BE49-F238E27FC236}">
                  <a16:creationId xmlns:a16="http://schemas.microsoft.com/office/drawing/2014/main" id="{5EF24D36-BB1B-4FBC-B851-C2FD28275585}"/>
                </a:ext>
              </a:extLst>
            </p:cNvPr>
            <p:cNvSpPr>
              <a:spLocks noChangeArrowheads="1"/>
            </p:cNvSpPr>
            <p:nvPr/>
          </p:nvSpPr>
          <p:spPr bwMode="auto">
            <a:xfrm>
              <a:off x="11045825" y="4060826"/>
              <a:ext cx="17462" cy="730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40">
              <a:extLst>
                <a:ext uri="{FF2B5EF4-FFF2-40B4-BE49-F238E27FC236}">
                  <a16:creationId xmlns:a16="http://schemas.microsoft.com/office/drawing/2014/main" id="{C6BBBA12-644C-4A6B-AF94-EC3FBD550CDE}"/>
                </a:ext>
              </a:extLst>
            </p:cNvPr>
            <p:cNvSpPr>
              <a:spLocks noChangeArrowheads="1"/>
            </p:cNvSpPr>
            <p:nvPr/>
          </p:nvSpPr>
          <p:spPr bwMode="auto">
            <a:xfrm>
              <a:off x="10982325" y="4097338"/>
              <a:ext cx="15875" cy="730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41">
              <a:extLst>
                <a:ext uri="{FF2B5EF4-FFF2-40B4-BE49-F238E27FC236}">
                  <a16:creationId xmlns:a16="http://schemas.microsoft.com/office/drawing/2014/main" id="{0A3F535D-7403-4CCF-99A3-CE061732EF40}"/>
                </a:ext>
              </a:extLst>
            </p:cNvPr>
            <p:cNvSpPr>
              <a:spLocks noChangeArrowheads="1"/>
            </p:cNvSpPr>
            <p:nvPr/>
          </p:nvSpPr>
          <p:spPr bwMode="auto">
            <a:xfrm>
              <a:off x="10918825" y="4060826"/>
              <a:ext cx="15875" cy="730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42">
              <a:extLst>
                <a:ext uri="{FF2B5EF4-FFF2-40B4-BE49-F238E27FC236}">
                  <a16:creationId xmlns:a16="http://schemas.microsoft.com/office/drawing/2014/main" id="{35999F48-C451-41C3-92EC-0D498054B85B}"/>
                </a:ext>
              </a:extLst>
            </p:cNvPr>
            <p:cNvSpPr>
              <a:spLocks noChangeArrowheads="1"/>
            </p:cNvSpPr>
            <p:nvPr/>
          </p:nvSpPr>
          <p:spPr bwMode="auto">
            <a:xfrm>
              <a:off x="10853738" y="4097338"/>
              <a:ext cx="17462" cy="730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43">
              <a:extLst>
                <a:ext uri="{FF2B5EF4-FFF2-40B4-BE49-F238E27FC236}">
                  <a16:creationId xmlns:a16="http://schemas.microsoft.com/office/drawing/2014/main" id="{7C6895A0-8E15-4FA0-82F3-C8603FA1D048}"/>
                </a:ext>
              </a:extLst>
            </p:cNvPr>
            <p:cNvSpPr>
              <a:spLocks noChangeArrowheads="1"/>
            </p:cNvSpPr>
            <p:nvPr/>
          </p:nvSpPr>
          <p:spPr bwMode="auto">
            <a:xfrm>
              <a:off x="10791825" y="4060826"/>
              <a:ext cx="15875" cy="730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4">
              <a:extLst>
                <a:ext uri="{FF2B5EF4-FFF2-40B4-BE49-F238E27FC236}">
                  <a16:creationId xmlns:a16="http://schemas.microsoft.com/office/drawing/2014/main" id="{F01F3B0D-1495-43E1-8F6B-1DCA51CCBB11}"/>
                </a:ext>
              </a:extLst>
            </p:cNvPr>
            <p:cNvSpPr>
              <a:spLocks noChangeArrowheads="1"/>
            </p:cNvSpPr>
            <p:nvPr/>
          </p:nvSpPr>
          <p:spPr bwMode="auto">
            <a:xfrm>
              <a:off x="10726738" y="4097338"/>
              <a:ext cx="17462" cy="730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45">
              <a:extLst>
                <a:ext uri="{FF2B5EF4-FFF2-40B4-BE49-F238E27FC236}">
                  <a16:creationId xmlns:a16="http://schemas.microsoft.com/office/drawing/2014/main" id="{D6CC79E5-3EDF-4E82-B25C-3BB1E494D8E7}"/>
                </a:ext>
              </a:extLst>
            </p:cNvPr>
            <p:cNvSpPr>
              <a:spLocks noChangeArrowheads="1"/>
            </p:cNvSpPr>
            <p:nvPr/>
          </p:nvSpPr>
          <p:spPr bwMode="auto">
            <a:xfrm>
              <a:off x="10663238" y="4060826"/>
              <a:ext cx="17462" cy="730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46">
              <a:extLst>
                <a:ext uri="{FF2B5EF4-FFF2-40B4-BE49-F238E27FC236}">
                  <a16:creationId xmlns:a16="http://schemas.microsoft.com/office/drawing/2014/main" id="{2733BC19-EA6D-487A-99F0-69DBCFF00C0C}"/>
                </a:ext>
              </a:extLst>
            </p:cNvPr>
            <p:cNvSpPr>
              <a:spLocks noChangeArrowheads="1"/>
            </p:cNvSpPr>
            <p:nvPr/>
          </p:nvSpPr>
          <p:spPr bwMode="auto">
            <a:xfrm>
              <a:off x="11172825" y="4189413"/>
              <a:ext cx="15875"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47">
              <a:extLst>
                <a:ext uri="{FF2B5EF4-FFF2-40B4-BE49-F238E27FC236}">
                  <a16:creationId xmlns:a16="http://schemas.microsoft.com/office/drawing/2014/main" id="{6584D327-41F3-4A64-8CCB-DEEA36135B4F}"/>
                </a:ext>
              </a:extLst>
            </p:cNvPr>
            <p:cNvSpPr>
              <a:spLocks noChangeArrowheads="1"/>
            </p:cNvSpPr>
            <p:nvPr/>
          </p:nvSpPr>
          <p:spPr bwMode="auto">
            <a:xfrm>
              <a:off x="11172825" y="4152901"/>
              <a:ext cx="15875"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Rectangle 48">
              <a:extLst>
                <a:ext uri="{FF2B5EF4-FFF2-40B4-BE49-F238E27FC236}">
                  <a16:creationId xmlns:a16="http://schemas.microsoft.com/office/drawing/2014/main" id="{9D9295CA-1DE9-48E5-BD26-7F6B77287909}"/>
                </a:ext>
              </a:extLst>
            </p:cNvPr>
            <p:cNvSpPr>
              <a:spLocks noChangeArrowheads="1"/>
            </p:cNvSpPr>
            <p:nvPr/>
          </p:nvSpPr>
          <p:spPr bwMode="auto">
            <a:xfrm>
              <a:off x="11045825" y="4152901"/>
              <a:ext cx="17462"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49">
              <a:extLst>
                <a:ext uri="{FF2B5EF4-FFF2-40B4-BE49-F238E27FC236}">
                  <a16:creationId xmlns:a16="http://schemas.microsoft.com/office/drawing/2014/main" id="{7587126B-EEEC-40C9-A0DE-46445DB03946}"/>
                </a:ext>
              </a:extLst>
            </p:cNvPr>
            <p:cNvSpPr>
              <a:spLocks noChangeArrowheads="1"/>
            </p:cNvSpPr>
            <p:nvPr/>
          </p:nvSpPr>
          <p:spPr bwMode="auto">
            <a:xfrm>
              <a:off x="10918825" y="4152901"/>
              <a:ext cx="15875"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Rectangle 50">
              <a:extLst>
                <a:ext uri="{FF2B5EF4-FFF2-40B4-BE49-F238E27FC236}">
                  <a16:creationId xmlns:a16="http://schemas.microsoft.com/office/drawing/2014/main" id="{5EBB4D4C-A36D-4491-AFE7-1DA2E2FC25D5}"/>
                </a:ext>
              </a:extLst>
            </p:cNvPr>
            <p:cNvSpPr>
              <a:spLocks noChangeArrowheads="1"/>
            </p:cNvSpPr>
            <p:nvPr/>
          </p:nvSpPr>
          <p:spPr bwMode="auto">
            <a:xfrm>
              <a:off x="10918825" y="4189413"/>
              <a:ext cx="15875"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Rectangle 51">
              <a:extLst>
                <a:ext uri="{FF2B5EF4-FFF2-40B4-BE49-F238E27FC236}">
                  <a16:creationId xmlns:a16="http://schemas.microsoft.com/office/drawing/2014/main" id="{D9A0C40C-1BAB-4183-B2F6-56638D893C28}"/>
                </a:ext>
              </a:extLst>
            </p:cNvPr>
            <p:cNvSpPr>
              <a:spLocks noChangeArrowheads="1"/>
            </p:cNvSpPr>
            <p:nvPr/>
          </p:nvSpPr>
          <p:spPr bwMode="auto">
            <a:xfrm>
              <a:off x="10791825" y="4152901"/>
              <a:ext cx="15875"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Rectangle 52">
              <a:extLst>
                <a:ext uri="{FF2B5EF4-FFF2-40B4-BE49-F238E27FC236}">
                  <a16:creationId xmlns:a16="http://schemas.microsoft.com/office/drawing/2014/main" id="{C6861838-71AF-4180-B6CB-4C759477E47D}"/>
                </a:ext>
              </a:extLst>
            </p:cNvPr>
            <p:cNvSpPr>
              <a:spLocks noChangeArrowheads="1"/>
            </p:cNvSpPr>
            <p:nvPr/>
          </p:nvSpPr>
          <p:spPr bwMode="auto">
            <a:xfrm>
              <a:off x="10791825" y="4189413"/>
              <a:ext cx="15875"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53">
              <a:extLst>
                <a:ext uri="{FF2B5EF4-FFF2-40B4-BE49-F238E27FC236}">
                  <a16:creationId xmlns:a16="http://schemas.microsoft.com/office/drawing/2014/main" id="{A5CDB9CB-8BD3-4063-87AD-3F57A803EF82}"/>
                </a:ext>
              </a:extLst>
            </p:cNvPr>
            <p:cNvSpPr>
              <a:spLocks noChangeArrowheads="1"/>
            </p:cNvSpPr>
            <p:nvPr/>
          </p:nvSpPr>
          <p:spPr bwMode="auto">
            <a:xfrm>
              <a:off x="10663238" y="4152901"/>
              <a:ext cx="17462"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54">
              <a:extLst>
                <a:ext uri="{FF2B5EF4-FFF2-40B4-BE49-F238E27FC236}">
                  <a16:creationId xmlns:a16="http://schemas.microsoft.com/office/drawing/2014/main" id="{D8CDCAD4-E05D-42D1-B486-60D54516FDB5}"/>
                </a:ext>
              </a:extLst>
            </p:cNvPr>
            <p:cNvSpPr>
              <a:spLocks noChangeArrowheads="1"/>
            </p:cNvSpPr>
            <p:nvPr/>
          </p:nvSpPr>
          <p:spPr bwMode="auto">
            <a:xfrm>
              <a:off x="10663238" y="4189413"/>
              <a:ext cx="17462"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55">
              <a:extLst>
                <a:ext uri="{FF2B5EF4-FFF2-40B4-BE49-F238E27FC236}">
                  <a16:creationId xmlns:a16="http://schemas.microsoft.com/office/drawing/2014/main" id="{F142BAC1-A55B-464B-AE31-DFD87D15BBDB}"/>
                </a:ext>
              </a:extLst>
            </p:cNvPr>
            <p:cNvSpPr>
              <a:spLocks/>
            </p:cNvSpPr>
            <p:nvPr/>
          </p:nvSpPr>
          <p:spPr bwMode="auto">
            <a:xfrm>
              <a:off x="10925175" y="4276726"/>
              <a:ext cx="200025" cy="131763"/>
            </a:xfrm>
            <a:custGeom>
              <a:avLst/>
              <a:gdLst>
                <a:gd name="T0" fmla="*/ 126 w 126"/>
                <a:gd name="T1" fmla="*/ 73 h 83"/>
                <a:gd name="T2" fmla="*/ 115 w 126"/>
                <a:gd name="T3" fmla="*/ 73 h 83"/>
                <a:gd name="T4" fmla="*/ 115 w 126"/>
                <a:gd name="T5" fmla="*/ 0 h 83"/>
                <a:gd name="T6" fmla="*/ 104 w 126"/>
                <a:gd name="T7" fmla="*/ 0 h 83"/>
                <a:gd name="T8" fmla="*/ 104 w 126"/>
                <a:gd name="T9" fmla="*/ 73 h 83"/>
                <a:gd name="T10" fmla="*/ 84 w 126"/>
                <a:gd name="T11" fmla="*/ 73 h 83"/>
                <a:gd name="T12" fmla="*/ 84 w 126"/>
                <a:gd name="T13" fmla="*/ 34 h 83"/>
                <a:gd name="T14" fmla="*/ 73 w 126"/>
                <a:gd name="T15" fmla="*/ 34 h 83"/>
                <a:gd name="T16" fmla="*/ 73 w 126"/>
                <a:gd name="T17" fmla="*/ 73 h 83"/>
                <a:gd name="T18" fmla="*/ 53 w 126"/>
                <a:gd name="T19" fmla="*/ 73 h 83"/>
                <a:gd name="T20" fmla="*/ 53 w 126"/>
                <a:gd name="T21" fmla="*/ 18 h 83"/>
                <a:gd name="T22" fmla="*/ 43 w 126"/>
                <a:gd name="T23" fmla="*/ 18 h 83"/>
                <a:gd name="T24" fmla="*/ 43 w 126"/>
                <a:gd name="T25" fmla="*/ 73 h 83"/>
                <a:gd name="T26" fmla="*/ 23 w 126"/>
                <a:gd name="T27" fmla="*/ 73 h 83"/>
                <a:gd name="T28" fmla="*/ 23 w 126"/>
                <a:gd name="T29" fmla="*/ 43 h 83"/>
                <a:gd name="T30" fmla="*/ 13 w 126"/>
                <a:gd name="T31" fmla="*/ 43 h 83"/>
                <a:gd name="T32" fmla="*/ 13 w 126"/>
                <a:gd name="T33" fmla="*/ 73 h 83"/>
                <a:gd name="T34" fmla="*/ 0 w 126"/>
                <a:gd name="T35" fmla="*/ 73 h 83"/>
                <a:gd name="T36" fmla="*/ 0 w 126"/>
                <a:gd name="T37" fmla="*/ 83 h 83"/>
                <a:gd name="T38" fmla="*/ 126 w 126"/>
                <a:gd name="T39" fmla="*/ 83 h 83"/>
                <a:gd name="T40" fmla="*/ 126 w 126"/>
                <a:gd name="T41" fmla="*/ 7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83">
                  <a:moveTo>
                    <a:pt x="126" y="73"/>
                  </a:moveTo>
                  <a:lnTo>
                    <a:pt x="115" y="73"/>
                  </a:lnTo>
                  <a:lnTo>
                    <a:pt x="115" y="0"/>
                  </a:lnTo>
                  <a:lnTo>
                    <a:pt x="104" y="0"/>
                  </a:lnTo>
                  <a:lnTo>
                    <a:pt x="104" y="73"/>
                  </a:lnTo>
                  <a:lnTo>
                    <a:pt x="84" y="73"/>
                  </a:lnTo>
                  <a:lnTo>
                    <a:pt x="84" y="34"/>
                  </a:lnTo>
                  <a:lnTo>
                    <a:pt x="73" y="34"/>
                  </a:lnTo>
                  <a:lnTo>
                    <a:pt x="73" y="73"/>
                  </a:lnTo>
                  <a:lnTo>
                    <a:pt x="53" y="73"/>
                  </a:lnTo>
                  <a:lnTo>
                    <a:pt x="53" y="18"/>
                  </a:lnTo>
                  <a:lnTo>
                    <a:pt x="43" y="18"/>
                  </a:lnTo>
                  <a:lnTo>
                    <a:pt x="43" y="73"/>
                  </a:lnTo>
                  <a:lnTo>
                    <a:pt x="23" y="73"/>
                  </a:lnTo>
                  <a:lnTo>
                    <a:pt x="23" y="43"/>
                  </a:lnTo>
                  <a:lnTo>
                    <a:pt x="13" y="43"/>
                  </a:lnTo>
                  <a:lnTo>
                    <a:pt x="13" y="73"/>
                  </a:lnTo>
                  <a:lnTo>
                    <a:pt x="0" y="73"/>
                  </a:lnTo>
                  <a:lnTo>
                    <a:pt x="0" y="83"/>
                  </a:lnTo>
                  <a:lnTo>
                    <a:pt x="126" y="83"/>
                  </a:lnTo>
                  <a:lnTo>
                    <a:pt x="126" y="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56">
              <a:extLst>
                <a:ext uri="{FF2B5EF4-FFF2-40B4-BE49-F238E27FC236}">
                  <a16:creationId xmlns:a16="http://schemas.microsoft.com/office/drawing/2014/main" id="{D1D79CA4-D1FF-4F7F-A5FD-34435420B009}"/>
                </a:ext>
              </a:extLst>
            </p:cNvPr>
            <p:cNvSpPr>
              <a:spLocks/>
            </p:cNvSpPr>
            <p:nvPr/>
          </p:nvSpPr>
          <p:spPr bwMode="auto">
            <a:xfrm>
              <a:off x="11169650" y="4579938"/>
              <a:ext cx="22225" cy="22225"/>
            </a:xfrm>
            <a:custGeom>
              <a:avLst/>
              <a:gdLst>
                <a:gd name="T0" fmla="*/ 14 w 14"/>
                <a:gd name="T1" fmla="*/ 8 h 14"/>
                <a:gd name="T2" fmla="*/ 6 w 14"/>
                <a:gd name="T3" fmla="*/ 14 h 14"/>
                <a:gd name="T4" fmla="*/ 0 w 14"/>
                <a:gd name="T5" fmla="*/ 5 h 14"/>
                <a:gd name="T6" fmla="*/ 9 w 14"/>
                <a:gd name="T7" fmla="*/ 0 h 14"/>
                <a:gd name="T8" fmla="*/ 14 w 14"/>
                <a:gd name="T9" fmla="*/ 8 h 14"/>
              </a:gdLst>
              <a:ahLst/>
              <a:cxnLst>
                <a:cxn ang="0">
                  <a:pos x="T0" y="T1"/>
                </a:cxn>
                <a:cxn ang="0">
                  <a:pos x="T2" y="T3"/>
                </a:cxn>
                <a:cxn ang="0">
                  <a:pos x="T4" y="T5"/>
                </a:cxn>
                <a:cxn ang="0">
                  <a:pos x="T6" y="T7"/>
                </a:cxn>
                <a:cxn ang="0">
                  <a:pos x="T8" y="T9"/>
                </a:cxn>
              </a:cxnLst>
              <a:rect l="0" t="0" r="r" b="b"/>
              <a:pathLst>
                <a:path w="14" h="14">
                  <a:moveTo>
                    <a:pt x="14" y="8"/>
                  </a:moveTo>
                  <a:lnTo>
                    <a:pt x="6" y="14"/>
                  </a:lnTo>
                  <a:lnTo>
                    <a:pt x="0" y="5"/>
                  </a:lnTo>
                  <a:lnTo>
                    <a:pt x="9" y="0"/>
                  </a:lnTo>
                  <a:lnTo>
                    <a:pt x="14"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57">
              <a:extLst>
                <a:ext uri="{FF2B5EF4-FFF2-40B4-BE49-F238E27FC236}">
                  <a16:creationId xmlns:a16="http://schemas.microsoft.com/office/drawing/2014/main" id="{2BF1C928-CB92-44C4-A18D-334F37BF9918}"/>
                </a:ext>
              </a:extLst>
            </p:cNvPr>
            <p:cNvSpPr>
              <a:spLocks/>
            </p:cNvSpPr>
            <p:nvPr/>
          </p:nvSpPr>
          <p:spPr bwMode="auto">
            <a:xfrm>
              <a:off x="11152188" y="4551363"/>
              <a:ext cx="22225" cy="22225"/>
            </a:xfrm>
            <a:custGeom>
              <a:avLst/>
              <a:gdLst>
                <a:gd name="T0" fmla="*/ 9 w 14"/>
                <a:gd name="T1" fmla="*/ 0 h 14"/>
                <a:gd name="T2" fmla="*/ 14 w 14"/>
                <a:gd name="T3" fmla="*/ 9 h 14"/>
                <a:gd name="T4" fmla="*/ 5 w 14"/>
                <a:gd name="T5" fmla="*/ 14 h 14"/>
                <a:gd name="T6" fmla="*/ 0 w 14"/>
                <a:gd name="T7" fmla="*/ 6 h 14"/>
                <a:gd name="T8" fmla="*/ 9 w 14"/>
                <a:gd name="T9" fmla="*/ 0 h 14"/>
              </a:gdLst>
              <a:ahLst/>
              <a:cxnLst>
                <a:cxn ang="0">
                  <a:pos x="T0" y="T1"/>
                </a:cxn>
                <a:cxn ang="0">
                  <a:pos x="T2" y="T3"/>
                </a:cxn>
                <a:cxn ang="0">
                  <a:pos x="T4" y="T5"/>
                </a:cxn>
                <a:cxn ang="0">
                  <a:pos x="T6" y="T7"/>
                </a:cxn>
                <a:cxn ang="0">
                  <a:pos x="T8" y="T9"/>
                </a:cxn>
              </a:cxnLst>
              <a:rect l="0" t="0" r="r" b="b"/>
              <a:pathLst>
                <a:path w="14" h="14">
                  <a:moveTo>
                    <a:pt x="9" y="0"/>
                  </a:moveTo>
                  <a:lnTo>
                    <a:pt x="14" y="9"/>
                  </a:lnTo>
                  <a:lnTo>
                    <a:pt x="5" y="14"/>
                  </a:lnTo>
                  <a:lnTo>
                    <a:pt x="0" y="6"/>
                  </a:lnTo>
                  <a:lnTo>
                    <a:pt x="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Rectangle 58">
              <a:extLst>
                <a:ext uri="{FF2B5EF4-FFF2-40B4-BE49-F238E27FC236}">
                  <a16:creationId xmlns:a16="http://schemas.microsoft.com/office/drawing/2014/main" id="{FEA3DAD0-30B7-411A-8E10-5642E11F102D}"/>
                </a:ext>
              </a:extLst>
            </p:cNvPr>
            <p:cNvSpPr>
              <a:spLocks noChangeArrowheads="1"/>
            </p:cNvSpPr>
            <p:nvPr/>
          </p:nvSpPr>
          <p:spPr bwMode="auto">
            <a:xfrm>
              <a:off x="11182350" y="3979863"/>
              <a:ext cx="15875"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Rectangle 59">
              <a:extLst>
                <a:ext uri="{FF2B5EF4-FFF2-40B4-BE49-F238E27FC236}">
                  <a16:creationId xmlns:a16="http://schemas.microsoft.com/office/drawing/2014/main" id="{D035D518-C3A7-41E1-9F9E-B660D0CD5BF0}"/>
                </a:ext>
              </a:extLst>
            </p:cNvPr>
            <p:cNvSpPr>
              <a:spLocks noChangeArrowheads="1"/>
            </p:cNvSpPr>
            <p:nvPr/>
          </p:nvSpPr>
          <p:spPr bwMode="auto">
            <a:xfrm>
              <a:off x="11139488" y="3979863"/>
              <a:ext cx="17462"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Rectangle 60">
              <a:extLst>
                <a:ext uri="{FF2B5EF4-FFF2-40B4-BE49-F238E27FC236}">
                  <a16:creationId xmlns:a16="http://schemas.microsoft.com/office/drawing/2014/main" id="{14095041-953F-4BA7-A1D6-7CB22F98C65A}"/>
                </a:ext>
              </a:extLst>
            </p:cNvPr>
            <p:cNvSpPr>
              <a:spLocks noChangeArrowheads="1"/>
            </p:cNvSpPr>
            <p:nvPr/>
          </p:nvSpPr>
          <p:spPr bwMode="auto">
            <a:xfrm>
              <a:off x="11098213" y="3979863"/>
              <a:ext cx="17462"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61">
              <a:extLst>
                <a:ext uri="{FF2B5EF4-FFF2-40B4-BE49-F238E27FC236}">
                  <a16:creationId xmlns:a16="http://schemas.microsoft.com/office/drawing/2014/main" id="{77EB76DD-AE5D-44EB-BC16-135669047F7F}"/>
                </a:ext>
              </a:extLst>
            </p:cNvPr>
            <p:cNvSpPr>
              <a:spLocks noChangeArrowheads="1"/>
            </p:cNvSpPr>
            <p:nvPr/>
          </p:nvSpPr>
          <p:spPr bwMode="auto">
            <a:xfrm>
              <a:off x="10672763" y="3979863"/>
              <a:ext cx="363537" cy="158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62">
              <a:extLst>
                <a:ext uri="{FF2B5EF4-FFF2-40B4-BE49-F238E27FC236}">
                  <a16:creationId xmlns:a16="http://schemas.microsoft.com/office/drawing/2014/main" id="{85C3A953-BF5E-4B9B-B806-F456FCA9A23F}"/>
                </a:ext>
              </a:extLst>
            </p:cNvPr>
            <p:cNvSpPr>
              <a:spLocks noEditPoints="1"/>
            </p:cNvSpPr>
            <p:nvPr/>
          </p:nvSpPr>
          <p:spPr bwMode="auto">
            <a:xfrm>
              <a:off x="10566401" y="3938588"/>
              <a:ext cx="720724" cy="698500"/>
            </a:xfrm>
            <a:custGeom>
              <a:avLst/>
              <a:gdLst>
                <a:gd name="T0" fmla="*/ 991 w 1048"/>
                <a:gd name="T1" fmla="*/ 0 h 1016"/>
                <a:gd name="T2" fmla="*/ 56 w 1048"/>
                <a:gd name="T3" fmla="*/ 636 h 1016"/>
                <a:gd name="T4" fmla="*/ 0 w 1048"/>
                <a:gd name="T5" fmla="*/ 684 h 1016"/>
                <a:gd name="T6" fmla="*/ 498 w 1048"/>
                <a:gd name="T7" fmla="*/ 742 h 1016"/>
                <a:gd name="T8" fmla="*/ 757 w 1048"/>
                <a:gd name="T9" fmla="*/ 804 h 1016"/>
                <a:gd name="T10" fmla="*/ 904 w 1048"/>
                <a:gd name="T11" fmla="*/ 1016 h 1016"/>
                <a:gd name="T12" fmla="*/ 960 w 1048"/>
                <a:gd name="T13" fmla="*/ 968 h 1016"/>
                <a:gd name="T14" fmla="*/ 827 w 1048"/>
                <a:gd name="T15" fmla="*/ 760 h 1016"/>
                <a:gd name="T16" fmla="*/ 1003 w 1048"/>
                <a:gd name="T17" fmla="*/ 742 h 1016"/>
                <a:gd name="T18" fmla="*/ 1048 w 1048"/>
                <a:gd name="T19" fmla="*/ 636 h 1016"/>
                <a:gd name="T20" fmla="*/ 967 w 1048"/>
                <a:gd name="T21" fmla="*/ 24 h 1016"/>
                <a:gd name="T22" fmla="*/ 80 w 1048"/>
                <a:gd name="T23" fmla="*/ 115 h 1016"/>
                <a:gd name="T24" fmla="*/ 967 w 1048"/>
                <a:gd name="T25" fmla="*/ 24 h 1016"/>
                <a:gd name="T26" fmla="*/ 967 w 1048"/>
                <a:gd name="T27" fmla="*/ 139 h 1016"/>
                <a:gd name="T28" fmla="*/ 893 w 1048"/>
                <a:gd name="T29" fmla="*/ 636 h 1016"/>
                <a:gd name="T30" fmla="*/ 731 w 1048"/>
                <a:gd name="T31" fmla="*/ 374 h 1016"/>
                <a:gd name="T32" fmla="*/ 439 w 1048"/>
                <a:gd name="T33" fmla="*/ 576 h 1016"/>
                <a:gd name="T34" fmla="*/ 80 w 1048"/>
                <a:gd name="T35" fmla="*/ 636 h 1016"/>
                <a:gd name="T36" fmla="*/ 56 w 1048"/>
                <a:gd name="T37" fmla="*/ 720 h 1016"/>
                <a:gd name="T38" fmla="*/ 24 w 1048"/>
                <a:gd name="T39" fmla="*/ 660 h 1016"/>
                <a:gd name="T40" fmla="*/ 479 w 1048"/>
                <a:gd name="T41" fmla="*/ 718 h 1016"/>
                <a:gd name="T42" fmla="*/ 56 w 1048"/>
                <a:gd name="T43" fmla="*/ 720 h 1016"/>
                <a:gd name="T44" fmla="*/ 935 w 1048"/>
                <a:gd name="T45" fmla="*/ 964 h 1016"/>
                <a:gd name="T46" fmla="*/ 872 w 1048"/>
                <a:gd name="T47" fmla="*/ 974 h 1016"/>
                <a:gd name="T48" fmla="*/ 755 w 1048"/>
                <a:gd name="T49" fmla="*/ 780 h 1016"/>
                <a:gd name="T50" fmla="*/ 466 w 1048"/>
                <a:gd name="T51" fmla="*/ 580 h 1016"/>
                <a:gd name="T52" fmla="*/ 728 w 1048"/>
                <a:gd name="T53" fmla="*/ 400 h 1016"/>
                <a:gd name="T54" fmla="*/ 805 w 1048"/>
                <a:gd name="T55" fmla="*/ 753 h 1016"/>
                <a:gd name="T56" fmla="*/ 928 w 1048"/>
                <a:gd name="T57" fmla="*/ 939 h 1016"/>
                <a:gd name="T58" fmla="*/ 992 w 1048"/>
                <a:gd name="T59" fmla="*/ 720 h 1016"/>
                <a:gd name="T60" fmla="*/ 890 w 1048"/>
                <a:gd name="T61" fmla="*/ 662 h 1016"/>
                <a:gd name="T62" fmla="*/ 1026 w 1048"/>
                <a:gd name="T63" fmla="*/ 676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8" h="1016">
                  <a:moveTo>
                    <a:pt x="991" y="636"/>
                  </a:moveTo>
                  <a:lnTo>
                    <a:pt x="991" y="0"/>
                  </a:lnTo>
                  <a:lnTo>
                    <a:pt x="56" y="0"/>
                  </a:lnTo>
                  <a:lnTo>
                    <a:pt x="56" y="636"/>
                  </a:lnTo>
                  <a:lnTo>
                    <a:pt x="0" y="636"/>
                  </a:lnTo>
                  <a:lnTo>
                    <a:pt x="0" y="684"/>
                  </a:lnTo>
                  <a:lnTo>
                    <a:pt x="45" y="742"/>
                  </a:lnTo>
                  <a:lnTo>
                    <a:pt x="498" y="742"/>
                  </a:lnTo>
                  <a:cubicBezTo>
                    <a:pt x="530" y="780"/>
                    <a:pt x="575" y="808"/>
                    <a:pt x="627" y="817"/>
                  </a:cubicBezTo>
                  <a:cubicBezTo>
                    <a:pt x="672" y="825"/>
                    <a:pt x="715" y="822"/>
                    <a:pt x="757" y="804"/>
                  </a:cubicBezTo>
                  <a:lnTo>
                    <a:pt x="853" y="985"/>
                  </a:lnTo>
                  <a:cubicBezTo>
                    <a:pt x="863" y="1004"/>
                    <a:pt x="882" y="1016"/>
                    <a:pt x="904" y="1016"/>
                  </a:cubicBezTo>
                  <a:cubicBezTo>
                    <a:pt x="915" y="1016"/>
                    <a:pt x="927" y="1012"/>
                    <a:pt x="935" y="1006"/>
                  </a:cubicBezTo>
                  <a:cubicBezTo>
                    <a:pt x="947" y="998"/>
                    <a:pt x="957" y="984"/>
                    <a:pt x="960" y="968"/>
                  </a:cubicBezTo>
                  <a:cubicBezTo>
                    <a:pt x="963" y="952"/>
                    <a:pt x="959" y="936"/>
                    <a:pt x="949" y="923"/>
                  </a:cubicBezTo>
                  <a:lnTo>
                    <a:pt x="827" y="760"/>
                  </a:lnTo>
                  <a:cubicBezTo>
                    <a:pt x="834" y="755"/>
                    <a:pt x="839" y="748"/>
                    <a:pt x="843" y="742"/>
                  </a:cubicBezTo>
                  <a:lnTo>
                    <a:pt x="1003" y="742"/>
                  </a:lnTo>
                  <a:lnTo>
                    <a:pt x="1048" y="684"/>
                  </a:lnTo>
                  <a:lnTo>
                    <a:pt x="1048" y="636"/>
                  </a:lnTo>
                  <a:lnTo>
                    <a:pt x="991" y="636"/>
                  </a:lnTo>
                  <a:close/>
                  <a:moveTo>
                    <a:pt x="967" y="24"/>
                  </a:moveTo>
                  <a:lnTo>
                    <a:pt x="967" y="115"/>
                  </a:lnTo>
                  <a:lnTo>
                    <a:pt x="80" y="115"/>
                  </a:lnTo>
                  <a:lnTo>
                    <a:pt x="80" y="24"/>
                  </a:lnTo>
                  <a:lnTo>
                    <a:pt x="967" y="24"/>
                  </a:lnTo>
                  <a:close/>
                  <a:moveTo>
                    <a:pt x="80" y="139"/>
                  </a:moveTo>
                  <a:lnTo>
                    <a:pt x="967" y="139"/>
                  </a:lnTo>
                  <a:lnTo>
                    <a:pt x="967" y="636"/>
                  </a:lnTo>
                  <a:lnTo>
                    <a:pt x="893" y="636"/>
                  </a:lnTo>
                  <a:cubicBezTo>
                    <a:pt x="893" y="633"/>
                    <a:pt x="895" y="632"/>
                    <a:pt x="895" y="628"/>
                  </a:cubicBezTo>
                  <a:cubicBezTo>
                    <a:pt x="912" y="515"/>
                    <a:pt x="842" y="406"/>
                    <a:pt x="731" y="374"/>
                  </a:cubicBezTo>
                  <a:cubicBezTo>
                    <a:pt x="711" y="368"/>
                    <a:pt x="690" y="364"/>
                    <a:pt x="667" y="364"/>
                  </a:cubicBezTo>
                  <a:cubicBezTo>
                    <a:pt x="547" y="364"/>
                    <a:pt x="450" y="456"/>
                    <a:pt x="439" y="576"/>
                  </a:cubicBezTo>
                  <a:cubicBezTo>
                    <a:pt x="437" y="596"/>
                    <a:pt x="439" y="617"/>
                    <a:pt x="442" y="636"/>
                  </a:cubicBezTo>
                  <a:lnTo>
                    <a:pt x="80" y="636"/>
                  </a:lnTo>
                  <a:lnTo>
                    <a:pt x="80" y="139"/>
                  </a:lnTo>
                  <a:close/>
                  <a:moveTo>
                    <a:pt x="56" y="720"/>
                  </a:moveTo>
                  <a:lnTo>
                    <a:pt x="24" y="676"/>
                  </a:lnTo>
                  <a:lnTo>
                    <a:pt x="24" y="660"/>
                  </a:lnTo>
                  <a:lnTo>
                    <a:pt x="451" y="660"/>
                  </a:lnTo>
                  <a:cubicBezTo>
                    <a:pt x="458" y="681"/>
                    <a:pt x="467" y="700"/>
                    <a:pt x="479" y="718"/>
                  </a:cubicBezTo>
                  <a:lnTo>
                    <a:pt x="56" y="718"/>
                  </a:lnTo>
                  <a:lnTo>
                    <a:pt x="56" y="720"/>
                  </a:lnTo>
                  <a:close/>
                  <a:moveTo>
                    <a:pt x="928" y="939"/>
                  </a:moveTo>
                  <a:cubicBezTo>
                    <a:pt x="935" y="947"/>
                    <a:pt x="936" y="956"/>
                    <a:pt x="935" y="964"/>
                  </a:cubicBezTo>
                  <a:cubicBezTo>
                    <a:pt x="933" y="974"/>
                    <a:pt x="928" y="982"/>
                    <a:pt x="920" y="987"/>
                  </a:cubicBezTo>
                  <a:cubicBezTo>
                    <a:pt x="904" y="996"/>
                    <a:pt x="882" y="992"/>
                    <a:pt x="872" y="974"/>
                  </a:cubicBezTo>
                  <a:lnTo>
                    <a:pt x="765" y="774"/>
                  </a:lnTo>
                  <a:lnTo>
                    <a:pt x="755" y="780"/>
                  </a:lnTo>
                  <a:cubicBezTo>
                    <a:pt x="717" y="800"/>
                    <a:pt x="674" y="804"/>
                    <a:pt x="631" y="796"/>
                  </a:cubicBezTo>
                  <a:cubicBezTo>
                    <a:pt x="530" y="777"/>
                    <a:pt x="458" y="681"/>
                    <a:pt x="466" y="580"/>
                  </a:cubicBezTo>
                  <a:cubicBezTo>
                    <a:pt x="475" y="473"/>
                    <a:pt x="562" y="392"/>
                    <a:pt x="671" y="392"/>
                  </a:cubicBezTo>
                  <a:cubicBezTo>
                    <a:pt x="690" y="392"/>
                    <a:pt x="709" y="395"/>
                    <a:pt x="728" y="400"/>
                  </a:cubicBezTo>
                  <a:cubicBezTo>
                    <a:pt x="827" y="428"/>
                    <a:pt x="890" y="526"/>
                    <a:pt x="874" y="628"/>
                  </a:cubicBezTo>
                  <a:cubicBezTo>
                    <a:pt x="866" y="676"/>
                    <a:pt x="842" y="721"/>
                    <a:pt x="805" y="753"/>
                  </a:cubicBezTo>
                  <a:lnTo>
                    <a:pt x="794" y="756"/>
                  </a:lnTo>
                  <a:lnTo>
                    <a:pt x="928" y="939"/>
                  </a:lnTo>
                  <a:close/>
                  <a:moveTo>
                    <a:pt x="1024" y="676"/>
                  </a:moveTo>
                  <a:lnTo>
                    <a:pt x="992" y="720"/>
                  </a:lnTo>
                  <a:lnTo>
                    <a:pt x="863" y="720"/>
                  </a:lnTo>
                  <a:cubicBezTo>
                    <a:pt x="874" y="702"/>
                    <a:pt x="883" y="683"/>
                    <a:pt x="890" y="662"/>
                  </a:cubicBezTo>
                  <a:lnTo>
                    <a:pt x="1026" y="662"/>
                  </a:lnTo>
                  <a:lnTo>
                    <a:pt x="1026" y="676"/>
                  </a:lnTo>
                  <a:lnTo>
                    <a:pt x="1024" y="6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7217D899-4BE4-48C6-BDF2-DFA504381C28}"/>
              </a:ext>
            </a:extLst>
          </p:cNvPr>
          <p:cNvSpPr txBox="1"/>
          <p:nvPr/>
        </p:nvSpPr>
        <p:spPr>
          <a:xfrm>
            <a:off x="916756" y="1241964"/>
            <a:ext cx="1168543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70" normalizeH="0" baseline="0" noProof="0" dirty="0">
                <a:ln>
                  <a:noFill/>
                </a:ln>
                <a:gradFill>
                  <a:gsLst>
                    <a:gs pos="2917">
                      <a:srgbClr val="FFFFFF"/>
                    </a:gs>
                    <a:gs pos="95000">
                      <a:srgbClr val="FFFFFF"/>
                    </a:gs>
                  </a:gsLst>
                  <a:lin ang="5400000" scaled="0"/>
                </a:gradFill>
                <a:effectLst/>
                <a:uLnTx/>
                <a:uFillTx/>
                <a:latin typeface="Segoe UI"/>
                <a:ea typeface="+mn-ea"/>
                <a:cs typeface="+mn-cs"/>
              </a:rPr>
              <a:t>Meaningful Data-Driven Insights to Enable Digital Transformation</a:t>
            </a:r>
          </a:p>
        </p:txBody>
      </p:sp>
    </p:spTree>
    <p:extLst>
      <p:ext uri="{BB962C8B-B14F-4D97-AF65-F5344CB8AC3E}">
        <p14:creationId xmlns:p14="http://schemas.microsoft.com/office/powerpoint/2010/main" val="20911239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734291"/>
            <a:ext cx="9860673" cy="2448646"/>
          </a:xfrm>
        </p:spPr>
        <p:txBody>
          <a:bodyPr/>
          <a:lstStyle/>
          <a:p>
            <a:r>
              <a:rPr lang="en-US" sz="4800" b="1" dirty="0">
                <a:solidFill>
                  <a:schemeClr val="tx1"/>
                </a:solidFill>
                <a:hlinkClick r:id="rId3"/>
              </a:rPr>
              <a:t>jhobbs@valorem.com</a:t>
            </a:r>
            <a:endParaRPr lang="en-US" sz="4800" b="1" dirty="0">
              <a:solidFill>
                <a:schemeClr val="tx1"/>
              </a:solidFill>
            </a:endParaRPr>
          </a:p>
          <a:p>
            <a:pPr marL="914400" indent="-914400">
              <a:buAutoNum type="arabicPeriod"/>
            </a:pPr>
            <a:r>
              <a:rPr lang="en-US" sz="4800" b="1" dirty="0">
                <a:solidFill>
                  <a:schemeClr val="tx1"/>
                </a:solidFill>
              </a:rPr>
              <a:t>Recommend the workshop?</a:t>
            </a:r>
          </a:p>
          <a:p>
            <a:pPr marL="914400" indent="-914400">
              <a:buAutoNum type="arabicPeriod"/>
            </a:pPr>
            <a:r>
              <a:rPr lang="en-US" sz="4800" b="1" dirty="0">
                <a:solidFill>
                  <a:schemeClr val="tx1"/>
                </a:solidFill>
              </a:rPr>
              <a:t>Want to know more?</a:t>
            </a:r>
          </a:p>
          <a:p>
            <a:pPr marL="914400" indent="-914400">
              <a:buAutoNum type="arabicPeriod"/>
            </a:pPr>
            <a:r>
              <a:rPr lang="en-US" sz="4800" b="1" dirty="0">
                <a:solidFill>
                  <a:schemeClr val="tx1"/>
                </a:solidFill>
              </a:rPr>
              <a:t>Interested in ‘Phone a Friend’?</a:t>
            </a:r>
          </a:p>
        </p:txBody>
      </p:sp>
    </p:spTree>
    <p:extLst>
      <p:ext uri="{BB962C8B-B14F-4D97-AF65-F5344CB8AC3E}">
        <p14:creationId xmlns:p14="http://schemas.microsoft.com/office/powerpoint/2010/main" val="188059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Components of a data model - Relationships</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5" name="Rectangular Callout 14"/>
          <p:cNvSpPr/>
          <p:nvPr/>
        </p:nvSpPr>
        <p:spPr bwMode="auto">
          <a:xfrm>
            <a:off x="1712623"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12" name="Rectangle 11"/>
          <p:cNvSpPr/>
          <p:nvPr/>
        </p:nvSpPr>
        <p:spPr>
          <a:xfrm>
            <a:off x="7955280" y="1691640"/>
            <a:ext cx="4140748" cy="409342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Relationships</a:t>
            </a: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Connection between a 2 tables (usually fact &amp; Dim tables) using columns from each</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3 kinds of Relationships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Many</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1</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Many to Many</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(with a bridge table)</a:t>
            </a:r>
          </a:p>
        </p:txBody>
      </p:sp>
      <p:sp>
        <p:nvSpPr>
          <p:cNvPr id="16" name="Rectangular Callout 15"/>
          <p:cNvSpPr/>
          <p:nvPr/>
        </p:nvSpPr>
        <p:spPr bwMode="auto">
          <a:xfrm>
            <a:off x="4672767" y="5873760"/>
            <a:ext cx="1232074" cy="505460"/>
          </a:xfrm>
          <a:prstGeom prst="wedgeRectCallout">
            <a:avLst>
              <a:gd name="adj1" fmla="val -19240"/>
              <a:gd name="adj2" fmla="val -539954"/>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2" name="Footer Placeholder 1">
            <a:extLst>
              <a:ext uri="{FF2B5EF4-FFF2-40B4-BE49-F238E27FC236}">
                <a16:creationId xmlns:a16="http://schemas.microsoft.com/office/drawing/2014/main" id="{2E6A8332-6B31-488A-ACA4-73976BB65AD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34092034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Appendix</a:t>
            </a:r>
          </a:p>
        </p:txBody>
      </p:sp>
    </p:spTree>
    <p:extLst>
      <p:ext uri="{BB962C8B-B14F-4D97-AF65-F5344CB8AC3E}">
        <p14:creationId xmlns:p14="http://schemas.microsoft.com/office/powerpoint/2010/main" val="89764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737768"/>
            <a:ext cx="11037454" cy="6030780"/>
          </a:xfrm>
          <a:prstGeom prst="rect">
            <a:avLst/>
          </a:prstGeom>
        </p:spPr>
        <p:txBody>
          <a:bodyPr wrap="square">
            <a:normAutofit fontScale="92500"/>
          </a:bodyPr>
          <a:lstStyle/>
          <a:p>
            <a:pPr marL="457200" indent="-457200">
              <a:lnSpc>
                <a:spcPct val="120000"/>
              </a:lnSpc>
              <a:buFont typeface="Arial" panose="020B0604020202020204" pitchFamily="34" charset="0"/>
              <a:buChar char="•"/>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914400" lvl="1" indent="-457200">
              <a:lnSpc>
                <a:spcPct val="120000"/>
              </a:lnSpc>
              <a:buFont typeface="Arial" panose="020B0604020202020204" pitchFamily="34" charset="0"/>
              <a:buChar char="•"/>
            </a:pPr>
            <a:r>
              <a:rPr lang="en-US" sz="2400" i="1" dirty="0">
                <a:solidFill>
                  <a:schemeClr val="tx1">
                    <a:lumMod val="50000"/>
                  </a:schemeClr>
                </a:solidFill>
              </a:rPr>
              <a:t>A data model is a collection of tables and relationships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What are some advantages of a star schema over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Dimension tables save space by reducing the amount of data that needs to be repeated over and over in every row</a:t>
            </a:r>
          </a:p>
          <a:p>
            <a:pPr marL="914400" lvl="1" indent="-457200">
              <a:lnSpc>
                <a:spcPct val="120000"/>
              </a:lnSpc>
              <a:buFont typeface="Arial" panose="020B0604020202020204" pitchFamily="34" charset="0"/>
              <a:buChar char="•"/>
            </a:pPr>
            <a:r>
              <a:rPr lang="en-US" sz="1600" i="1" dirty="0">
                <a:solidFill>
                  <a:schemeClr val="tx1">
                    <a:lumMod val="50000"/>
                  </a:schemeClr>
                </a:solidFill>
              </a:rPr>
              <a:t>Relationships between tables can be leveraged for more complex measures</a:t>
            </a:r>
            <a:endParaRPr lang="en-US" sz="2000" i="1" dirty="0">
              <a:solidFill>
                <a:schemeClr val="tx1">
                  <a:lumMod val="50000"/>
                </a:schemeClr>
              </a:solidFill>
            </a:endParaRP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might you improve the performance of a Power BI model?</a:t>
            </a:r>
            <a:endParaRPr lang="en-US" sz="2000" dirty="0">
              <a:solidFill>
                <a:schemeClr val="tx1">
                  <a:lumMod val="50000"/>
                </a:schemeClr>
              </a:solidFill>
            </a:endParaRPr>
          </a:p>
          <a:p>
            <a:pPr marL="914400" lvl="1" indent="-457200">
              <a:lnSpc>
                <a:spcPct val="120000"/>
              </a:lnSpc>
              <a:buFont typeface="Arial" panose="020B0604020202020204" pitchFamily="34" charset="0"/>
              <a:buChar char="•"/>
            </a:pPr>
            <a:r>
              <a:rPr lang="en-US" sz="1600" i="1" dirty="0">
                <a:solidFill>
                  <a:schemeClr val="tx1">
                    <a:lumMod val="50000"/>
                  </a:schemeClr>
                </a:solidFill>
              </a:rPr>
              <a:t>Try using a star schema instead of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Remove unnecessary columns</a:t>
            </a:r>
          </a:p>
          <a:p>
            <a:pPr marL="914400" lvl="1" indent="-457200">
              <a:lnSpc>
                <a:spcPct val="120000"/>
              </a:lnSpc>
              <a:buFont typeface="Arial" panose="020B0604020202020204" pitchFamily="34" charset="0"/>
              <a:buChar char="•"/>
            </a:pPr>
            <a:r>
              <a:rPr lang="en-US" sz="1600" i="1" dirty="0">
                <a:solidFill>
                  <a:schemeClr val="tx1">
                    <a:lumMod val="50000"/>
                  </a:schemeClr>
                </a:solidFill>
              </a:rPr>
              <a:t>Set appropriate data types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does Power BI store DateTime information? What are some consequences of this?</a:t>
            </a:r>
          </a:p>
          <a:p>
            <a:pPr marL="914400" lvl="1" indent="-457200">
              <a:lnSpc>
                <a:spcPct val="120000"/>
              </a:lnSpc>
              <a:buFont typeface="Arial" panose="020B0604020202020204" pitchFamily="34" charset="0"/>
              <a:buChar char="•"/>
            </a:pPr>
            <a:r>
              <a:rPr lang="en-US" sz="2400" i="1" dirty="0">
                <a:solidFill>
                  <a:schemeClr val="tx1">
                    <a:lumMod val="50000"/>
                  </a:schemeClr>
                </a:solidFill>
              </a:rPr>
              <a:t>DateTime information is stored as a floating-point decimal number. This means that </a:t>
            </a:r>
            <a:r>
              <a:rPr lang="en-US" sz="2400" i="1" dirty="0" err="1">
                <a:solidFill>
                  <a:schemeClr val="tx1">
                    <a:lumMod val="50000"/>
                  </a:schemeClr>
                </a:solidFill>
              </a:rPr>
              <a:t>datetimes</a:t>
            </a:r>
            <a:r>
              <a:rPr lang="en-US" sz="2400" i="1" dirty="0">
                <a:solidFill>
                  <a:schemeClr val="tx1">
                    <a:lumMod val="50000"/>
                  </a:schemeClr>
                </a:solidFill>
              </a:rPr>
              <a:t> are very precise but not very efficient to store.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65993" y="8619"/>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2" name="Footer Placeholder 1">
            <a:extLst>
              <a:ext uri="{FF2B5EF4-FFF2-40B4-BE49-F238E27FC236}">
                <a16:creationId xmlns:a16="http://schemas.microsoft.com/office/drawing/2014/main" id="{AE133442-7826-4129-A565-65B31D25C51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3122773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2</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43465"/>
            <a:ext cx="10617758" cy="5775387"/>
          </a:xfrm>
          <a:prstGeom prst="rect">
            <a:avLst/>
          </a:prstGeom>
          <a:noFill/>
        </p:spPr>
        <p:txBody>
          <a:bodyPr wrap="square" lIns="182880" tIns="146304" rIns="182880" bIns="146304" rtlCol="0">
            <a:normAutofit lnSpcReduction="10000"/>
          </a:bodyPr>
          <a:lstStyle/>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the time of data load/data refresh.</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 default summarization is an implicit measure created in the background when you put a numeric field on a visualization. The function used (sum/max/min/</a:t>
            </a:r>
            <a:r>
              <a:rPr lang="en-US" sz="2400" i="1" dirty="0" err="1">
                <a:gradFill>
                  <a:gsLst>
                    <a:gs pos="2917">
                      <a:schemeClr val="tx1"/>
                    </a:gs>
                    <a:gs pos="30000">
                      <a:schemeClr val="tx1"/>
                    </a:gs>
                  </a:gsLst>
                  <a:lin ang="5400000" scaled="0"/>
                </a:gradFill>
              </a:rPr>
              <a:t>avg</a:t>
            </a:r>
            <a:r>
              <a:rPr lang="en-US" sz="2400" i="1" dirty="0">
                <a:gradFill>
                  <a:gsLst>
                    <a:gs pos="2917">
                      <a:schemeClr val="tx1"/>
                    </a:gs>
                    <a:gs pos="30000">
                      <a:schemeClr val="tx1"/>
                    </a:gs>
                  </a:gsLst>
                  <a:lin ang="5400000" scaled="0"/>
                </a:gradFill>
              </a:rPr>
              <a:t>/…) is based on the numeric field’s default summarization setting. </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render time.</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It depends </a:t>
            </a:r>
            <a:r>
              <a:rPr lang="en-US" sz="2400" i="1" dirty="0">
                <a:gradFill>
                  <a:gsLst>
                    <a:gs pos="2917">
                      <a:schemeClr val="tx1"/>
                    </a:gs>
                    <a:gs pos="30000">
                      <a:schemeClr val="tx1"/>
                    </a:gs>
                  </a:gsLst>
                  <a:lin ang="5400000" scaled="0"/>
                </a:gradFill>
                <a:sym typeface="Wingdings" panose="05000000000000000000" pitchFamily="2" charset="2"/>
              </a:rPr>
              <a:t>. Calculated columns are useful when each row of data should be independently considered (although measures can do this too!) and the result won’t change until the next data refresh. Measures should be used everywhere else.</a:t>
            </a:r>
            <a:endParaRPr lang="en-US" sz="2400" i="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19FD0F29-4608-4320-ADB8-19AE9215ECF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84862694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4</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52892"/>
            <a:ext cx="10617758" cy="44904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Row contexts are present in iterator functions and calculated column evaluations. Filter contexts are present in pivot tables and other visualizations.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CALCULATE, ALL, etc.</a:t>
            </a:r>
          </a:p>
        </p:txBody>
      </p:sp>
      <p:sp>
        <p:nvSpPr>
          <p:cNvPr id="2" name="Footer Placeholder 1">
            <a:extLst>
              <a:ext uri="{FF2B5EF4-FFF2-40B4-BE49-F238E27FC236}">
                <a16:creationId xmlns:a16="http://schemas.microsoft.com/office/drawing/2014/main" id="{E106E8E2-8B70-4B2F-9A16-815BF5DA38D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5035374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ANSWERS Module 5</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Can I parse advanced DAX formulas?</a:t>
            </a:r>
          </a:p>
          <a:p>
            <a:pPr marL="800100" lvl="1" indent="-342900">
              <a:buFont typeface="Arial" panose="020B0604020202020204" pitchFamily="34" charset="0"/>
              <a:buChar char="•"/>
            </a:pPr>
            <a:r>
              <a:rPr lang="en-US" sz="2400" i="1" dirty="0">
                <a:solidFill>
                  <a:schemeClr val="tx1">
                    <a:lumMod val="50000"/>
                  </a:schemeClr>
                </a:solidFill>
              </a:rPr>
              <a:t>Yes I can!</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What are some standard DAX patterns?</a:t>
            </a:r>
          </a:p>
          <a:p>
            <a:pPr marL="800100" lvl="1" indent="-342900">
              <a:buFont typeface="Arial" panose="020B0604020202020204" pitchFamily="34" charset="0"/>
              <a:buChar char="•"/>
            </a:pPr>
            <a:r>
              <a:rPr lang="en-US" sz="2400" i="1" dirty="0">
                <a:solidFill>
                  <a:schemeClr val="tx1">
                    <a:lumMod val="50000"/>
                  </a:schemeClr>
                </a:solidFill>
              </a:rPr>
              <a:t>CALCULATE(…)</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Which time intelligence functions are built-in to DAX?</a:t>
            </a:r>
          </a:p>
          <a:p>
            <a:pPr marL="800100" lvl="1" indent="-342900">
              <a:buFont typeface="Arial" panose="020B0604020202020204" pitchFamily="34" charset="0"/>
              <a:buChar char="•"/>
            </a:pPr>
            <a:r>
              <a:rPr lang="en-US" sz="2400" i="1" dirty="0">
                <a:solidFill>
                  <a:schemeClr val="tx1">
                    <a:lumMod val="50000"/>
                  </a:schemeClr>
                </a:solidFill>
              </a:rPr>
              <a:t>Lots of them…YTD, FY, previous month, </a:t>
            </a:r>
            <a:r>
              <a:rPr lang="en-US" sz="2400" i="1" dirty="0" err="1">
                <a:solidFill>
                  <a:schemeClr val="tx1">
                    <a:lumMod val="50000"/>
                  </a:schemeClr>
                </a:solidFill>
              </a:rPr>
              <a:t>etc</a:t>
            </a:r>
            <a:endParaRPr lang="en-US" sz="2400" i="1" dirty="0">
              <a:solidFill>
                <a:schemeClr val="tx1">
                  <a:lumMod val="50000"/>
                </a:schemeClr>
              </a:solidFill>
            </a:endParaRPr>
          </a:p>
        </p:txBody>
      </p:sp>
      <p:sp>
        <p:nvSpPr>
          <p:cNvPr id="3" name="Footer Placeholder 2">
            <a:extLst>
              <a:ext uri="{FF2B5EF4-FFF2-40B4-BE49-F238E27FC236}">
                <a16:creationId xmlns:a16="http://schemas.microsoft.com/office/drawing/2014/main" id="{53891FCF-1A84-4264-9172-120B4F8BE75D}"/>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C501402D-A177-4106-B951-1241F50B4F38}"/>
              </a:ext>
            </a:extLst>
          </p:cNvPr>
          <p:cNvSpPr>
            <a:spLocks noGrp="1"/>
          </p:cNvSpPr>
          <p:nvPr>
            <p:ph type="sldNum" sz="quarter" idx="11"/>
          </p:nvPr>
        </p:nvSpPr>
        <p:spPr/>
        <p:txBody>
          <a:bodyPr/>
          <a:lstStyle/>
          <a:p>
            <a:fld id="{4E4C8473-95EA-48C2-917D-84A3AF9AB99B}" type="slidenum">
              <a:rPr lang="en-US" smtClean="0"/>
              <a:t>124</a:t>
            </a:fld>
            <a:endParaRPr lang="en-US" dirty="0"/>
          </a:p>
        </p:txBody>
      </p:sp>
    </p:spTree>
    <p:extLst>
      <p:ext uri="{BB962C8B-B14F-4D97-AF65-F5344CB8AC3E}">
        <p14:creationId xmlns:p14="http://schemas.microsoft.com/office/powerpoint/2010/main" val="262641620"/>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Steps in Evaluating the CALCULATE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1" y="1940652"/>
            <a:ext cx="5720081" cy="369332"/>
          </a:xfrm>
          <a:prstGeom prst="rect">
            <a:avLst/>
          </a:prstGeom>
        </p:spPr>
        <p:txBody>
          <a:bodyPr wrap="square">
            <a:spAutoFit/>
          </a:bodyPr>
          <a:lstStyle/>
          <a:p>
            <a:r>
              <a:rPr lang="en-US" b="1" dirty="0">
                <a:solidFill>
                  <a:srgbClr val="00B0F0"/>
                </a:solidFill>
              </a:rPr>
              <a:t>CALCULATE(Expression, [Filter1], [Filter2]…..)</a:t>
            </a:r>
            <a:endParaRPr lang="en-US" dirty="0"/>
          </a:p>
        </p:txBody>
      </p:sp>
      <p:sp>
        <p:nvSpPr>
          <p:cNvPr id="11" name="Rectangle 10"/>
          <p:cNvSpPr/>
          <p:nvPr/>
        </p:nvSpPr>
        <p:spPr>
          <a:xfrm>
            <a:off x="-112735" y="2765843"/>
            <a:ext cx="12303871"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Step1 : Copy the current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2: Add new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3: Update/ignore existing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4: Convert row context to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5: AND all filter conditions to create new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6: Evaluate the Expression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7: Return back to original filter context</a:t>
            </a:r>
          </a:p>
        </p:txBody>
      </p:sp>
      <p:sp>
        <p:nvSpPr>
          <p:cNvPr id="3" name="Footer Placeholder 2">
            <a:extLst>
              <a:ext uri="{FF2B5EF4-FFF2-40B4-BE49-F238E27FC236}">
                <a16:creationId xmlns:a16="http://schemas.microsoft.com/office/drawing/2014/main" id="{374DE674-067A-4CB8-8887-35520B3C2CB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98971345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1406201"/>
          </a:xfrm>
        </p:spPr>
        <p:txBody>
          <a:bodyPr vert="horz" wrap="square" lIns="146304" tIns="91440" rIns="146304" bIns="91440" rtlCol="0" anchor="t">
            <a:noAutofit/>
          </a:bodyPr>
          <a:lstStyle/>
          <a:p>
            <a:r>
              <a:rPr lang="en-US" sz="2800" b="1" dirty="0">
                <a:latin typeface="+mn-lt"/>
              </a:rPr>
              <a:t>Iterator Function Example 3 </a:t>
            </a:r>
            <a:br>
              <a:rPr lang="en-US" sz="2800" b="1" dirty="0">
                <a:latin typeface="+mn-lt"/>
              </a:rPr>
            </a:br>
            <a:r>
              <a:rPr lang="en-US" sz="2800" b="1" dirty="0">
                <a:latin typeface="+mn-lt"/>
              </a:rPr>
              <a:t>	</a:t>
            </a:r>
            <a:r>
              <a:rPr lang="en-US" sz="2800" dirty="0">
                <a:latin typeface="+mn-lt"/>
              </a:rPr>
              <a:t>–</a:t>
            </a:r>
            <a:r>
              <a:rPr lang="en-US" sz="2800" b="1" dirty="0">
                <a:latin typeface="+mn-lt"/>
              </a:rPr>
              <a:t> </a:t>
            </a:r>
            <a:r>
              <a:rPr lang="en-US" sz="2800" dirty="0">
                <a:gradFill>
                  <a:gsLst>
                    <a:gs pos="2917">
                      <a:schemeClr val="tx1"/>
                    </a:gs>
                    <a:gs pos="30000">
                      <a:schemeClr val="tx1"/>
                    </a:gs>
                  </a:gsLst>
                  <a:lin ang="5400000" scaled="0"/>
                </a:gradFill>
              </a:rPr>
              <a:t>Ranking Using Iterators in Calc. Column</a:t>
            </a:r>
            <a:br>
              <a:rPr lang="en-US" sz="2800" b="1" dirty="0">
                <a:latin typeface="+mn-lt"/>
              </a:rPr>
            </a:br>
            <a:r>
              <a:rPr lang="en-US" sz="2800" b="1" dirty="0">
                <a:latin typeface="+mn-lt"/>
              </a:rPr>
              <a:t>	</a:t>
            </a:r>
            <a:r>
              <a:rPr lang="en-US" sz="2800" b="1" dirty="0"/>
              <a:t>– </a:t>
            </a:r>
            <a:r>
              <a:rPr lang="en-US" sz="2800" dirty="0">
                <a:gradFill>
                  <a:gsLst>
                    <a:gs pos="2917">
                      <a:schemeClr val="tx1"/>
                    </a:gs>
                    <a:gs pos="30000">
                      <a:schemeClr val="tx1"/>
                    </a:gs>
                  </a:gsLst>
                  <a:lin ang="5400000" scaled="0"/>
                </a:gradFill>
              </a:rPr>
              <a:t>CALCULATE to convert Row Context to Filter Context</a:t>
            </a:r>
            <a:endParaRPr lang="en-US" sz="2800" b="1" dirty="0">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Iterator Function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47838" y="2875507"/>
            <a:ext cx="12095163" cy="2031325"/>
          </a:xfrm>
          <a:prstGeom prst="rect">
            <a:avLst/>
          </a:prstGeom>
        </p:spPr>
        <p:txBody>
          <a:bodyPr wrap="square">
            <a:spAutoFit/>
          </a:bodyPr>
          <a:lstStyle/>
          <a:p>
            <a:r>
              <a:rPr lang="en-US" b="1" dirty="0">
                <a:solidFill>
                  <a:srgbClr val="00B0F0"/>
                </a:solidFill>
              </a:rPr>
              <a:t>      Rank Of Sales = </a:t>
            </a:r>
          </a:p>
          <a:p>
            <a:endParaRPr lang="en-US" b="1" dirty="0">
              <a:solidFill>
                <a:srgbClr val="00B0F0"/>
              </a:solidFill>
            </a:endParaRPr>
          </a:p>
          <a:p>
            <a:r>
              <a:rPr lang="en-US" b="1" dirty="0">
                <a:solidFill>
                  <a:srgbClr val="00B0F0"/>
                </a:solidFill>
              </a:rPr>
              <a:t>	VAR CurrentProductSales = CALCULATE ( SUM (Sales[Sales Amount] ) ) </a:t>
            </a:r>
          </a:p>
          <a:p>
            <a:endParaRPr lang="en-US" b="1" dirty="0">
              <a:solidFill>
                <a:srgbClr val="00B0F0"/>
              </a:solidFill>
            </a:endParaRPr>
          </a:p>
          <a:p>
            <a:r>
              <a:rPr lang="en-US" b="1" dirty="0">
                <a:solidFill>
                  <a:srgbClr val="00B0F0"/>
                </a:solidFill>
              </a:rPr>
              <a:t>	RETURN</a:t>
            </a:r>
          </a:p>
          <a:p>
            <a:endParaRPr lang="en-US" b="1" dirty="0">
              <a:solidFill>
                <a:srgbClr val="00B0F0"/>
              </a:solidFill>
            </a:endParaRPr>
          </a:p>
          <a:p>
            <a:r>
              <a:rPr lang="en-US" b="1" dirty="0">
                <a:solidFill>
                  <a:srgbClr val="00B0F0"/>
                </a:solidFill>
              </a:rPr>
              <a:t>	SUMX(FILTER(ProductDim, CALCULATE ( SUM (Sales[Sales Amount] ) )  &gt; CurrentProductSales), 1)+1</a:t>
            </a:r>
            <a:endParaRPr lang="en-US" b="1" dirty="0">
              <a:solidFill>
                <a:schemeClr val="bg1">
                  <a:lumMod val="85000"/>
                </a:schemeClr>
              </a:solidFill>
            </a:endParaRPr>
          </a:p>
        </p:txBody>
      </p:sp>
      <p:sp>
        <p:nvSpPr>
          <p:cNvPr id="4" name="Footer Placeholder 3">
            <a:extLst>
              <a:ext uri="{FF2B5EF4-FFF2-40B4-BE49-F238E27FC236}">
                <a16:creationId xmlns:a16="http://schemas.microsoft.com/office/drawing/2014/main" id="{B01C5F73-40D6-4678-A996-2C9FF74F166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8595430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Data Model Brings Facts and Dimensions Together </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4" name="Diagram 3"/>
          <p:cNvGraphicFramePr/>
          <p:nvPr>
            <p:extLst>
              <p:ext uri="{D42A27DB-BD31-4B8C-83A1-F6EECF244321}">
                <p14:modId xmlns:p14="http://schemas.microsoft.com/office/powerpoint/2010/main" val="2568587065"/>
              </p:ext>
            </p:extLst>
          </p:nvPr>
        </p:nvGraphicFramePr>
        <p:xfrm>
          <a:off x="2606329" y="2225793"/>
          <a:ext cx="6620510" cy="27893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66427" y="6184898"/>
            <a:ext cx="1125691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Note: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This is not an exhaustive list, but are the most common model types used by Power BI.</a:t>
            </a:r>
          </a:p>
        </p:txBody>
      </p:sp>
      <p:sp>
        <p:nvSpPr>
          <p:cNvPr id="2" name="Footer Placeholder 1">
            <a:extLst>
              <a:ext uri="{FF2B5EF4-FFF2-40B4-BE49-F238E27FC236}">
                <a16:creationId xmlns:a16="http://schemas.microsoft.com/office/drawing/2014/main" id="{BAF8E02E-9937-413F-BDDD-4106E15BEC1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7705542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Flat or </a:t>
            </a:r>
            <a:r>
              <a:rPr lang="en-US" sz="3600" kern="0" dirty="0" err="1">
                <a:solidFill>
                  <a:prstClr val="black"/>
                </a:solidFill>
                <a:latin typeface="Segoe UI" panose="020B0502040204020203" pitchFamily="34" charset="0"/>
                <a:cs typeface="Segoe UI" panose="020B0502040204020203" pitchFamily="34" charset="0"/>
              </a:rPr>
              <a:t>Denormalized</a:t>
            </a:r>
            <a:r>
              <a:rPr lang="en-US" sz="3600" kern="0" dirty="0">
                <a:solidFill>
                  <a:prstClr val="black"/>
                </a:solidFill>
                <a:latin typeface="Segoe UI" panose="020B0502040204020203" pitchFamily="34" charset="0"/>
                <a:cs typeface="Segoe UI" panose="020B0502040204020203" pitchFamily="34" charset="0"/>
              </a:rPr>
              <a:t> Schema</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8" name="Rectangle 17"/>
          <p:cNvSpPr/>
          <p:nvPr/>
        </p:nvSpPr>
        <p:spPr>
          <a:xfrm>
            <a:off x="8376511" y="1588950"/>
            <a:ext cx="3602764" cy="5262979"/>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All attributes for model exist in a single table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Highly inefficient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Model has extra copies of data &gt; slow performance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Size of a flat table can blow up really quickly as data model becomes complex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p:txBody>
      </p:sp>
      <p:pic>
        <p:nvPicPr>
          <p:cNvPr id="3" name="Picture 2"/>
          <p:cNvPicPr>
            <a:picLocks noChangeAspect="1"/>
          </p:cNvPicPr>
          <p:nvPr/>
        </p:nvPicPr>
        <p:blipFill>
          <a:blip r:embed="rId4"/>
          <a:stretch>
            <a:fillRect/>
          </a:stretch>
        </p:blipFill>
        <p:spPr>
          <a:xfrm>
            <a:off x="137160" y="2286000"/>
            <a:ext cx="7743905" cy="2891642"/>
          </a:xfrm>
          <a:prstGeom prst="rect">
            <a:avLst/>
          </a:prstGeom>
        </p:spPr>
      </p:pic>
      <p:sp>
        <p:nvSpPr>
          <p:cNvPr id="2" name="Footer Placeholder 1">
            <a:extLst>
              <a:ext uri="{FF2B5EF4-FFF2-40B4-BE49-F238E27FC236}">
                <a16:creationId xmlns:a16="http://schemas.microsoft.com/office/drawing/2014/main" id="{4ECD4D48-4494-436D-8ADC-5E47F4B6C84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577006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Star Schema</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4236720" cy="4062651"/>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the middle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Looks like a ‘Star’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Fact table is the “Many” side of the (one to many) relationship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12" name="Flowchart: Off-page Connector 11"/>
          <p:cNvSpPr/>
          <p:nvPr/>
        </p:nvSpPr>
        <p:spPr bwMode="auto">
          <a:xfrm>
            <a:off x="6700216"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3" name="Flowchart: Off-page Connector 12"/>
          <p:cNvSpPr/>
          <p:nvPr/>
        </p:nvSpPr>
        <p:spPr bwMode="auto">
          <a:xfrm>
            <a:off x="3335397" y="2125319"/>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5" name="Flowchart: Off-page Connector 14"/>
          <p:cNvSpPr/>
          <p:nvPr/>
        </p:nvSpPr>
        <p:spPr bwMode="auto">
          <a:xfrm>
            <a:off x="782758"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6" name="Flowchart: Off-page Connector 15"/>
          <p:cNvSpPr/>
          <p:nvPr/>
        </p:nvSpPr>
        <p:spPr bwMode="auto">
          <a:xfrm>
            <a:off x="6712916"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7" name="Flowchart: Off-page Connector 16"/>
          <p:cNvSpPr/>
          <p:nvPr/>
        </p:nvSpPr>
        <p:spPr bwMode="auto">
          <a:xfrm>
            <a:off x="3348097" y="2110651"/>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8" name="Flowchart: Off-page Connector 17"/>
          <p:cNvSpPr/>
          <p:nvPr/>
        </p:nvSpPr>
        <p:spPr bwMode="auto">
          <a:xfrm>
            <a:off x="795458"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9" name="Flowchart: Off-page Connector 18"/>
          <p:cNvSpPr/>
          <p:nvPr/>
        </p:nvSpPr>
        <p:spPr bwMode="auto">
          <a:xfrm>
            <a:off x="4846849"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pic>
        <p:nvPicPr>
          <p:cNvPr id="3" name="Picture 2"/>
          <p:cNvPicPr>
            <a:picLocks noChangeAspect="1"/>
          </p:cNvPicPr>
          <p:nvPr/>
        </p:nvPicPr>
        <p:blipFill>
          <a:blip r:embed="rId4"/>
          <a:stretch>
            <a:fillRect/>
          </a:stretch>
        </p:blipFill>
        <p:spPr>
          <a:xfrm>
            <a:off x="355042" y="2598104"/>
            <a:ext cx="7347328" cy="4032457"/>
          </a:xfrm>
          <a:prstGeom prst="rect">
            <a:avLst/>
          </a:prstGeom>
        </p:spPr>
      </p:pic>
      <p:sp>
        <p:nvSpPr>
          <p:cNvPr id="2" name="Footer Placeholder 1">
            <a:extLst>
              <a:ext uri="{FF2B5EF4-FFF2-40B4-BE49-F238E27FC236}">
                <a16:creationId xmlns:a16="http://schemas.microsoft.com/office/drawing/2014/main" id="{7C694187-1DE0-4576-B4D3-5C1DA980304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661309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Snowflake Schema</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3915666" cy="493981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Center is a Star schema</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middle </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 “snowflake” off of other Dims</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 have many, it looks like a ‘Snowflake’</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Dim or Fact tables can be the “Many” side of the relationship</a:t>
            </a:r>
            <a:endParaRPr kumimoji="0" lang="en-US" sz="3200" b="0" i="0" u="none" strike="noStrike" kern="0" cap="none" spc="0" normalizeH="0" baseline="0" noProof="0" dirty="0">
              <a:ln>
                <a:noFill/>
              </a:ln>
              <a:effectLst/>
              <a:uLnTx/>
              <a:uFillTx/>
              <a:latin typeface="+mj-lt"/>
            </a:endParaRPr>
          </a:p>
        </p:txBody>
      </p:sp>
      <p:sp>
        <p:nvSpPr>
          <p:cNvPr id="5" name="TextBox 4"/>
          <p:cNvSpPr txBox="1"/>
          <p:nvPr/>
        </p:nvSpPr>
        <p:spPr>
          <a:xfrm>
            <a:off x="529719" y="4413552"/>
            <a:ext cx="1796548"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Snowflake</a:t>
            </a:r>
          </a:p>
        </p:txBody>
      </p:sp>
      <p:sp>
        <p:nvSpPr>
          <p:cNvPr id="18" name="Flowchart: Off-page Connector 17"/>
          <p:cNvSpPr/>
          <p:nvPr/>
        </p:nvSpPr>
        <p:spPr bwMode="auto">
          <a:xfrm>
            <a:off x="2954607"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Facts </a:t>
            </a:r>
          </a:p>
        </p:txBody>
      </p:sp>
      <p:sp>
        <p:nvSpPr>
          <p:cNvPr id="19" name="Flowchart: Off-page Connector 18"/>
          <p:cNvSpPr/>
          <p:nvPr/>
        </p:nvSpPr>
        <p:spPr bwMode="auto">
          <a:xfrm>
            <a:off x="4990694"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0" name="Flowchart: Off-page Connector 19"/>
          <p:cNvSpPr/>
          <p:nvPr/>
        </p:nvSpPr>
        <p:spPr bwMode="auto">
          <a:xfrm>
            <a:off x="702463"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1" name="Flowchart: Off-page Connector 20"/>
          <p:cNvSpPr/>
          <p:nvPr/>
        </p:nvSpPr>
        <p:spPr bwMode="auto">
          <a:xfrm>
            <a:off x="6707725"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Flake </a:t>
            </a:r>
          </a:p>
        </p:txBody>
      </p:sp>
      <p:pic>
        <p:nvPicPr>
          <p:cNvPr id="3" name="Picture 2"/>
          <p:cNvPicPr>
            <a:picLocks noChangeAspect="1"/>
          </p:cNvPicPr>
          <p:nvPr/>
        </p:nvPicPr>
        <p:blipFill>
          <a:blip r:embed="rId4"/>
          <a:stretch>
            <a:fillRect/>
          </a:stretch>
        </p:blipFill>
        <p:spPr>
          <a:xfrm>
            <a:off x="355042" y="2596896"/>
            <a:ext cx="7372729" cy="3556183"/>
          </a:xfrm>
          <a:prstGeom prst="rect">
            <a:avLst/>
          </a:prstGeom>
        </p:spPr>
      </p:pic>
      <p:sp>
        <p:nvSpPr>
          <p:cNvPr id="2" name="Footer Placeholder 1">
            <a:extLst>
              <a:ext uri="{FF2B5EF4-FFF2-40B4-BE49-F238E27FC236}">
                <a16:creationId xmlns:a16="http://schemas.microsoft.com/office/drawing/2014/main" id="{AA215F01-29B7-44A2-8010-DE65AEF4D09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3352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lvl="0" defTabSz="914225">
              <a:defRPr/>
            </a:pPr>
            <a:r>
              <a:rPr lang="en-US" sz="3600" kern="0" dirty="0">
                <a:solidFill>
                  <a:prstClr val="black"/>
                </a:solidFill>
                <a:latin typeface="Segoe UI" panose="020B0502040204020203" pitchFamily="34" charset="0"/>
                <a:cs typeface="Segoe UI" panose="020B0502040204020203" pitchFamily="34" charset="0"/>
              </a:rPr>
              <a:t>Granularity &amp; Multiple Fact Tables </a:t>
            </a:r>
            <a:endPar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233952" y="2033879"/>
            <a:ext cx="4689388" cy="411651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Grain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granularity)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the level of detail in a table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R="0" lvl="0" defTabSz="914400" eaLnBrk="1" fontAlgn="auto" latinLnBrk="0" hangingPunct="1">
              <a:lnSpc>
                <a:spcPct val="100000"/>
              </a:lnSpc>
              <a:spcBef>
                <a:spcPts val="0"/>
              </a:spcBef>
              <a:spcAft>
                <a:spcPts val="0"/>
              </a:spcAft>
              <a:buClrTx/>
              <a:buSzTx/>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One row per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order or per Item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or Monthly date grain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your facts have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very different granularities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split them into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Multiple Fact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tables &amp; connect them to shared dimensions at the lowest common granularity.</a:t>
            </a:r>
          </a:p>
        </p:txBody>
      </p:sp>
      <p:sp>
        <p:nvSpPr>
          <p:cNvPr id="21" name="Rectangle 20"/>
          <p:cNvSpPr/>
          <p:nvPr/>
        </p:nvSpPr>
        <p:spPr>
          <a:xfrm>
            <a:off x="685800" y="5592236"/>
            <a:ext cx="6959600" cy="83869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by Product)</a:t>
            </a:r>
            <a:b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Budget</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(Monthly by Product Category &amp; Product Segment)</a:t>
            </a:r>
          </a:p>
        </p:txBody>
      </p:sp>
      <p:pic>
        <p:nvPicPr>
          <p:cNvPr id="4" name="Picture 3"/>
          <p:cNvPicPr>
            <a:picLocks noChangeAspect="1"/>
          </p:cNvPicPr>
          <p:nvPr/>
        </p:nvPicPr>
        <p:blipFill>
          <a:blip r:embed="rId4"/>
          <a:stretch>
            <a:fillRect/>
          </a:stretch>
        </p:blipFill>
        <p:spPr>
          <a:xfrm>
            <a:off x="355042" y="2033879"/>
            <a:ext cx="6813900" cy="3410125"/>
          </a:xfrm>
          <a:prstGeom prst="rect">
            <a:avLst/>
          </a:prstGeom>
        </p:spPr>
      </p:pic>
      <p:sp>
        <p:nvSpPr>
          <p:cNvPr id="2" name="Footer Placeholder 1">
            <a:extLst>
              <a:ext uri="{FF2B5EF4-FFF2-40B4-BE49-F238E27FC236}">
                <a16:creationId xmlns:a16="http://schemas.microsoft.com/office/drawing/2014/main" id="{22C15BAE-5C25-4ADC-B072-719113662EE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720285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38" y="2965030"/>
            <a:ext cx="11653523" cy="927940"/>
          </a:xfrm>
        </p:spPr>
        <p:txBody>
          <a:bodyPr/>
          <a:lstStyle/>
          <a:p>
            <a:r>
              <a:rPr lang="en-US" sz="8800" dirty="0"/>
              <a:t>New(</a:t>
            </a:r>
            <a:r>
              <a:rPr lang="en-US" sz="8800" dirty="0" err="1"/>
              <a:t>ish</a:t>
            </a:r>
            <a:r>
              <a:rPr lang="en-US" sz="8800" dirty="0"/>
              <a:t>) Features</a:t>
            </a:r>
          </a:p>
        </p:txBody>
      </p:sp>
      <p:sp>
        <p:nvSpPr>
          <p:cNvPr id="4" name="Footer Placeholder 3"/>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22441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Mode Types in Power BI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a:extLst>
              <a:ext uri="{FF2B5EF4-FFF2-40B4-BE49-F238E27FC236}">
                <a16:creationId xmlns:a16="http://schemas.microsoft.com/office/drawing/2014/main" id="{513ABCEF-3C97-4A63-BA8C-040D6E200CA7}"/>
              </a:ext>
            </a:extLst>
          </p:cNvPr>
          <p:cNvSpPr/>
          <p:nvPr/>
        </p:nvSpPr>
        <p:spPr>
          <a:xfrm>
            <a:off x="863196" y="2174405"/>
            <a:ext cx="8081612" cy="4154984"/>
          </a:xfrm>
          <a:prstGeom prst="rect">
            <a:avLst/>
          </a:prstGeom>
        </p:spPr>
        <p:txBody>
          <a:bodyPr wrap="square">
            <a:spAutoFit/>
          </a:bodyPr>
          <a:lstStyle/>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Live Connect to SQL Analysis Services (SSAS)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view only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lvl="0" indent="-285750">
              <a:buFont typeface="Arial" panose="020B0604020202020204" pitchFamily="34" charset="0"/>
              <a:buChar char="•"/>
              <a:defRPr/>
            </a:pPr>
            <a:r>
              <a:rPr lang="en-US" sz="2400" kern="0" dirty="0" err="1">
                <a:gradFill>
                  <a:gsLst>
                    <a:gs pos="1250">
                      <a:schemeClr val="tx1"/>
                    </a:gs>
                    <a:gs pos="100000">
                      <a:schemeClr val="tx1"/>
                    </a:gs>
                  </a:gsLst>
                  <a:lin ang="5400000" scaled="0"/>
                </a:gradFill>
              </a:rPr>
              <a:t>DirectQuery</a:t>
            </a:r>
            <a:r>
              <a:rPr lang="en-US" sz="2400" kern="0" dirty="0">
                <a:gradFill>
                  <a:gsLst>
                    <a:gs pos="1250">
                      <a:schemeClr val="tx1"/>
                    </a:gs>
                    <a:gs pos="100000">
                      <a:schemeClr val="tx1"/>
                    </a:gs>
                  </a:gsLst>
                  <a:lin ang="5400000" scaled="0"/>
                </a:gradFill>
              </a:rPr>
              <a:t> to SQL or other relational source</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&amp; Relationship views available</a:t>
            </a:r>
            <a:br>
              <a:rPr lang="en-US" sz="2400" kern="0" dirty="0">
                <a:gradFill>
                  <a:gsLst>
                    <a:gs pos="1250">
                      <a:schemeClr val="tx1"/>
                    </a:gs>
                    <a:gs pos="100000">
                      <a:schemeClr val="tx1"/>
                    </a:gs>
                  </a:gsLst>
                  <a:lin ang="5400000" scaled="0"/>
                </a:gradFill>
                <a:latin typeface="+mj-lt"/>
              </a:rPr>
            </a:b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Import data into Power BI (creates a copy of the data)</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Data and Relationship views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742950" lvl="1"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p:txBody>
      </p:sp>
      <p:sp>
        <p:nvSpPr>
          <p:cNvPr id="2" name="Footer Placeholder 1">
            <a:extLst>
              <a:ext uri="{FF2B5EF4-FFF2-40B4-BE49-F238E27FC236}">
                <a16:creationId xmlns:a16="http://schemas.microsoft.com/office/drawing/2014/main" id="{A41501C7-A72C-40A2-8AB9-07B7DE6A9AF3}"/>
              </a:ext>
            </a:extLst>
          </p:cNvPr>
          <p:cNvSpPr>
            <a:spLocks noGrp="1"/>
          </p:cNvSpPr>
          <p:nvPr>
            <p:ph type="ftr" sz="quarter" idx="3"/>
          </p:nvPr>
        </p:nvSpPr>
        <p:spPr/>
        <p:txBody>
          <a:bodyPr/>
          <a:lstStyle/>
          <a:p>
            <a:r>
              <a:rPr lang="en-US"/>
              <a:t>© 2017 Microsoft. All rights reserved.</a:t>
            </a:r>
            <a:endParaRPr lang="en-US" dirty="0"/>
          </a:p>
        </p:txBody>
      </p:sp>
      <p:pic>
        <p:nvPicPr>
          <p:cNvPr id="3" name="Picture 2">
            <a:extLst>
              <a:ext uri="{FF2B5EF4-FFF2-40B4-BE49-F238E27FC236}">
                <a16:creationId xmlns:a16="http://schemas.microsoft.com/office/drawing/2014/main" id="{30D855E4-6538-4D81-AD80-73B0D42CDDAB}"/>
              </a:ext>
            </a:extLst>
          </p:cNvPr>
          <p:cNvPicPr>
            <a:picLocks noChangeAspect="1"/>
          </p:cNvPicPr>
          <p:nvPr/>
        </p:nvPicPr>
        <p:blipFill>
          <a:blip r:embed="rId4"/>
          <a:stretch>
            <a:fillRect/>
          </a:stretch>
        </p:blipFill>
        <p:spPr>
          <a:xfrm>
            <a:off x="8833827" y="4443133"/>
            <a:ext cx="365792" cy="1242168"/>
          </a:xfrm>
          <a:prstGeom prst="rect">
            <a:avLst/>
          </a:prstGeom>
        </p:spPr>
      </p:pic>
      <p:pic>
        <p:nvPicPr>
          <p:cNvPr id="5" name="Picture 4">
            <a:extLst>
              <a:ext uri="{FF2B5EF4-FFF2-40B4-BE49-F238E27FC236}">
                <a16:creationId xmlns:a16="http://schemas.microsoft.com/office/drawing/2014/main" id="{5B72F32E-4D05-4F52-8A19-78FA1BCEDC18}"/>
              </a:ext>
            </a:extLst>
          </p:cNvPr>
          <p:cNvPicPr>
            <a:picLocks noChangeAspect="1"/>
          </p:cNvPicPr>
          <p:nvPr/>
        </p:nvPicPr>
        <p:blipFill>
          <a:blip r:embed="rId5"/>
          <a:stretch>
            <a:fillRect/>
          </a:stretch>
        </p:blipFill>
        <p:spPr>
          <a:xfrm>
            <a:off x="8468035" y="1767561"/>
            <a:ext cx="365792" cy="1242168"/>
          </a:xfrm>
          <a:prstGeom prst="rect">
            <a:avLst/>
          </a:prstGeom>
        </p:spPr>
      </p:pic>
      <p:sp>
        <p:nvSpPr>
          <p:cNvPr id="11" name="Title 1">
            <a:extLst>
              <a:ext uri="{FF2B5EF4-FFF2-40B4-BE49-F238E27FC236}">
                <a16:creationId xmlns:a16="http://schemas.microsoft.com/office/drawing/2014/main" id="{6F8669B0-5A40-4EF2-9A5F-C95945A57FC4}"/>
              </a:ext>
            </a:extLst>
          </p:cNvPr>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can I tell what Data Model Type I have?</a:t>
            </a:r>
            <a:endParaRPr lang="en-US" sz="2800" b="1" dirty="0">
              <a:gradFill>
                <a:gsLst>
                  <a:gs pos="2917">
                    <a:schemeClr val="tx1"/>
                  </a:gs>
                  <a:gs pos="30000">
                    <a:schemeClr val="tx1"/>
                  </a:gs>
                </a:gsLst>
                <a:lin ang="5400000" scaled="0"/>
              </a:gradFill>
              <a:latin typeface="+mn-lt"/>
            </a:endParaRPr>
          </a:p>
        </p:txBody>
      </p:sp>
      <p:pic>
        <p:nvPicPr>
          <p:cNvPr id="9" name="Picture 8">
            <a:extLst>
              <a:ext uri="{FF2B5EF4-FFF2-40B4-BE49-F238E27FC236}">
                <a16:creationId xmlns:a16="http://schemas.microsoft.com/office/drawing/2014/main" id="{AC3DB793-3662-4D34-AC05-2B9A87687EE0}"/>
              </a:ext>
            </a:extLst>
          </p:cNvPr>
          <p:cNvPicPr>
            <a:picLocks noChangeAspect="1"/>
          </p:cNvPicPr>
          <p:nvPr/>
        </p:nvPicPr>
        <p:blipFill>
          <a:blip r:embed="rId6"/>
          <a:stretch>
            <a:fillRect/>
          </a:stretch>
        </p:blipFill>
        <p:spPr>
          <a:xfrm>
            <a:off x="7603006" y="2888941"/>
            <a:ext cx="365792" cy="1242168"/>
          </a:xfrm>
          <a:prstGeom prst="rect">
            <a:avLst/>
          </a:prstGeom>
        </p:spPr>
      </p:pic>
    </p:spTree>
    <p:extLst>
      <p:ext uri="{BB962C8B-B14F-4D97-AF65-F5344CB8AC3E}">
        <p14:creationId xmlns:p14="http://schemas.microsoft.com/office/powerpoint/2010/main" val="35366087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4048" y="2735053"/>
            <a:ext cx="3657600" cy="1949301"/>
          </a:xfrm>
        </p:spPr>
        <p:txBody>
          <a:bodyPr/>
          <a:lstStyle/>
          <a:p>
            <a:r>
              <a:rPr lang="en-US" sz="2400" b="1" dirty="0">
                <a:solidFill>
                  <a:schemeClr val="tx1"/>
                </a:solidFill>
              </a:rPr>
              <a:t>9:00-9:15 Introductions</a:t>
            </a:r>
          </a:p>
          <a:p>
            <a:r>
              <a:rPr lang="en-US" sz="2400" b="1" dirty="0">
                <a:solidFill>
                  <a:schemeClr val="tx1"/>
                </a:solidFill>
              </a:rPr>
              <a:t>9:15-9:45 Module 1</a:t>
            </a:r>
          </a:p>
          <a:p>
            <a:r>
              <a:rPr lang="en-US" sz="2400" b="1" dirty="0">
                <a:solidFill>
                  <a:schemeClr val="tx1"/>
                </a:solidFill>
              </a:rPr>
              <a:t>9:45-10:00 Lab 1</a:t>
            </a:r>
          </a:p>
          <a:p>
            <a:r>
              <a:rPr lang="en-US" sz="2400" b="1" dirty="0">
                <a:solidFill>
                  <a:schemeClr val="tx1"/>
                </a:solidFill>
              </a:rPr>
              <a:t>10:00-10:15 Break | Q&amp;A</a:t>
            </a:r>
          </a:p>
          <a:p>
            <a:endParaRPr lang="en-US" sz="2400" b="1" dirty="0">
              <a:solidFill>
                <a:schemeClr val="tx1"/>
              </a:solidFill>
            </a:endParaRPr>
          </a:p>
          <a:p>
            <a:endParaRPr lang="en-US" sz="2400" b="1" dirty="0">
              <a:solidFill>
                <a:schemeClr val="tx1"/>
              </a:solidFill>
            </a:endParaRPr>
          </a:p>
        </p:txBody>
      </p:sp>
      <p:sp>
        <p:nvSpPr>
          <p:cNvPr id="2" name="Footer Placeholder 1">
            <a:extLst>
              <a:ext uri="{FF2B5EF4-FFF2-40B4-BE49-F238E27FC236}">
                <a16:creationId xmlns:a16="http://schemas.microsoft.com/office/drawing/2014/main" id="{32EE6145-FB0C-41C8-9F34-C9885916D84C}"/>
              </a:ext>
            </a:extLst>
          </p:cNvPr>
          <p:cNvSpPr>
            <a:spLocks noGrp="1"/>
          </p:cNvSpPr>
          <p:nvPr>
            <p:ph type="ftr" sz="quarter" idx="3"/>
          </p:nvPr>
        </p:nvSpPr>
        <p:spPr/>
        <p:txBody>
          <a:bodyPr/>
          <a:lstStyle/>
          <a:p>
            <a:r>
              <a:rPr lang="en-US"/>
              <a:t>© 2017 Microsoft. All rights reserved.</a:t>
            </a:r>
            <a:endParaRPr lang="en-US" dirty="0"/>
          </a:p>
        </p:txBody>
      </p:sp>
      <p:sp>
        <p:nvSpPr>
          <p:cNvPr id="4" name="Rectangle 3">
            <a:extLst>
              <a:ext uri="{FF2B5EF4-FFF2-40B4-BE49-F238E27FC236}">
                <a16:creationId xmlns:a16="http://schemas.microsoft.com/office/drawing/2014/main" id="{758286BF-3E6C-423F-A1AA-66020BE25944}"/>
              </a:ext>
            </a:extLst>
          </p:cNvPr>
          <p:cNvSpPr/>
          <p:nvPr/>
        </p:nvSpPr>
        <p:spPr>
          <a:xfrm>
            <a:off x="8319540" y="2887941"/>
            <a:ext cx="3657600" cy="1643527"/>
          </a:xfrm>
          <a:prstGeom prst="rect">
            <a:avLst/>
          </a:prstGeom>
        </p:spPr>
        <p:txBody>
          <a:bodyPr wrap="square">
            <a:spAutoFit/>
          </a:bodyPr>
          <a:lstStyle/>
          <a:p>
            <a:pPr defTabSz="913505" fontAlgn="base">
              <a:lnSpc>
                <a:spcPct val="90000"/>
              </a:lnSpc>
              <a:spcBef>
                <a:spcPct val="20000"/>
              </a:spcBef>
              <a:spcAft>
                <a:spcPct val="0"/>
              </a:spcAft>
              <a:buSzPct val="90000"/>
            </a:pPr>
            <a:r>
              <a:rPr lang="en-US" sz="2400" b="1" dirty="0">
                <a:latin typeface="+mj-lt"/>
                <a:ea typeface="ＭＳ Ｐゴシック" charset="0"/>
              </a:rPr>
              <a:t>12:15-12:45 Module 4</a:t>
            </a:r>
          </a:p>
          <a:p>
            <a:pPr defTabSz="913505" fontAlgn="base">
              <a:lnSpc>
                <a:spcPct val="90000"/>
              </a:lnSpc>
              <a:spcBef>
                <a:spcPct val="20000"/>
              </a:spcBef>
              <a:spcAft>
                <a:spcPct val="0"/>
              </a:spcAft>
              <a:buSzPct val="90000"/>
            </a:pPr>
            <a:r>
              <a:rPr lang="en-US" sz="2400" b="1" dirty="0">
                <a:latin typeface="+mj-lt"/>
                <a:ea typeface="ＭＳ Ｐゴシック" charset="0"/>
              </a:rPr>
              <a:t>12:45-1:00 Lab 4</a:t>
            </a:r>
          </a:p>
          <a:p>
            <a:pPr defTabSz="913505" fontAlgn="base">
              <a:lnSpc>
                <a:spcPct val="90000"/>
              </a:lnSpc>
              <a:spcBef>
                <a:spcPct val="20000"/>
              </a:spcBef>
              <a:spcAft>
                <a:spcPct val="0"/>
              </a:spcAft>
              <a:buSzPct val="90000"/>
            </a:pPr>
            <a:r>
              <a:rPr lang="en-US" sz="2400" b="1" dirty="0">
                <a:latin typeface="+mj-lt"/>
                <a:ea typeface="ＭＳ Ｐゴシック" charset="0"/>
              </a:rPr>
              <a:t>1:00-1:30 Module 5</a:t>
            </a:r>
          </a:p>
          <a:p>
            <a:pPr defTabSz="913505" fontAlgn="base">
              <a:lnSpc>
                <a:spcPct val="90000"/>
              </a:lnSpc>
              <a:spcBef>
                <a:spcPct val="20000"/>
              </a:spcBef>
              <a:spcAft>
                <a:spcPct val="0"/>
              </a:spcAft>
              <a:buSzPct val="90000"/>
            </a:pPr>
            <a:r>
              <a:rPr lang="en-US" sz="2400" b="1" dirty="0">
                <a:latin typeface="+mj-lt"/>
                <a:ea typeface="ＭＳ Ｐゴシック" charset="0"/>
              </a:rPr>
              <a:t>1:30-2:00 Final Q&amp;A</a:t>
            </a:r>
          </a:p>
        </p:txBody>
      </p:sp>
      <p:sp>
        <p:nvSpPr>
          <p:cNvPr id="5" name="Rectangle 4">
            <a:extLst>
              <a:ext uri="{FF2B5EF4-FFF2-40B4-BE49-F238E27FC236}">
                <a16:creationId xmlns:a16="http://schemas.microsoft.com/office/drawing/2014/main" id="{DE69E51E-1A7D-41BD-A7C8-B3D220130938}"/>
              </a:ext>
            </a:extLst>
          </p:cNvPr>
          <p:cNvSpPr/>
          <p:nvPr/>
        </p:nvSpPr>
        <p:spPr>
          <a:xfrm>
            <a:off x="4351794" y="2887941"/>
            <a:ext cx="3657600" cy="1643527"/>
          </a:xfrm>
          <a:prstGeom prst="rect">
            <a:avLst/>
          </a:prstGeom>
        </p:spPr>
        <p:txBody>
          <a:bodyPr wrap="square">
            <a:spAutoFit/>
          </a:bodyPr>
          <a:lstStyle/>
          <a:p>
            <a:pPr defTabSz="913505" fontAlgn="base">
              <a:lnSpc>
                <a:spcPct val="90000"/>
              </a:lnSpc>
              <a:spcBef>
                <a:spcPct val="20000"/>
              </a:spcBef>
              <a:spcAft>
                <a:spcPct val="0"/>
              </a:spcAft>
              <a:buSzPct val="90000"/>
            </a:pPr>
            <a:r>
              <a:rPr lang="en-US" sz="2400" b="1" dirty="0">
                <a:latin typeface="+mj-lt"/>
                <a:ea typeface="ＭＳ Ｐゴシック" charset="0"/>
              </a:rPr>
              <a:t>10:15-10:45 Module 2</a:t>
            </a:r>
          </a:p>
          <a:p>
            <a:pPr defTabSz="913505" fontAlgn="base">
              <a:lnSpc>
                <a:spcPct val="90000"/>
              </a:lnSpc>
              <a:spcBef>
                <a:spcPct val="20000"/>
              </a:spcBef>
              <a:spcAft>
                <a:spcPct val="0"/>
              </a:spcAft>
              <a:buSzPct val="90000"/>
            </a:pPr>
            <a:r>
              <a:rPr lang="en-US" sz="2400" b="1" dirty="0">
                <a:latin typeface="+mj-lt"/>
                <a:ea typeface="ＭＳ Ｐゴシック" charset="0"/>
              </a:rPr>
              <a:t>10:45-11:00 Q&amp;A</a:t>
            </a:r>
          </a:p>
          <a:p>
            <a:pPr defTabSz="913505" fontAlgn="base">
              <a:lnSpc>
                <a:spcPct val="90000"/>
              </a:lnSpc>
              <a:spcBef>
                <a:spcPct val="20000"/>
              </a:spcBef>
              <a:spcAft>
                <a:spcPct val="0"/>
              </a:spcAft>
              <a:buSzPct val="90000"/>
            </a:pPr>
            <a:r>
              <a:rPr lang="en-US" sz="2400" b="1" dirty="0">
                <a:latin typeface="+mj-lt"/>
                <a:ea typeface="ＭＳ Ｐゴシック" charset="0"/>
              </a:rPr>
              <a:t>11:00-11:30 Module 3</a:t>
            </a:r>
          </a:p>
          <a:p>
            <a:pPr defTabSz="913505" fontAlgn="base">
              <a:lnSpc>
                <a:spcPct val="90000"/>
              </a:lnSpc>
              <a:spcBef>
                <a:spcPct val="20000"/>
              </a:spcBef>
              <a:spcAft>
                <a:spcPct val="0"/>
              </a:spcAft>
              <a:buSzPct val="90000"/>
            </a:pPr>
            <a:r>
              <a:rPr lang="en-US" sz="2400" b="1" dirty="0">
                <a:solidFill>
                  <a:schemeClr val="accent6"/>
                </a:solidFill>
                <a:latin typeface="+mj-lt"/>
                <a:ea typeface="ＭＳ Ｐゴシック" charset="0"/>
              </a:rPr>
              <a:t>11:30-12:15 Break | Q&amp;A</a:t>
            </a:r>
          </a:p>
        </p:txBody>
      </p:sp>
      <p:sp>
        <p:nvSpPr>
          <p:cNvPr id="6" name="TextBox 5">
            <a:extLst>
              <a:ext uri="{FF2B5EF4-FFF2-40B4-BE49-F238E27FC236}">
                <a16:creationId xmlns:a16="http://schemas.microsoft.com/office/drawing/2014/main" id="{610ADD37-5CDA-44A2-8D92-6C4E0E6E7E08}"/>
              </a:ext>
            </a:extLst>
          </p:cNvPr>
          <p:cNvSpPr txBox="1"/>
          <p:nvPr/>
        </p:nvSpPr>
        <p:spPr>
          <a:xfrm>
            <a:off x="197370" y="1053236"/>
            <a:ext cx="3207896" cy="809469"/>
          </a:xfrm>
          <a:prstGeom prst="rect">
            <a:avLst/>
          </a:prstGeom>
          <a:noFill/>
        </p:spPr>
        <p:txBody>
          <a:bodyPr wrap="none" lIns="182880" tIns="146304" rIns="182880" bIns="146304" rtlCol="0">
            <a:noAutofit/>
          </a:bodyPr>
          <a:lstStyle/>
          <a:p>
            <a:pPr>
              <a:lnSpc>
                <a:spcPct val="90000"/>
              </a:lnSpc>
              <a:spcAft>
                <a:spcPts val="600"/>
              </a:spcAft>
            </a:pPr>
            <a:r>
              <a:rPr lang="en-US" sz="4400" dirty="0">
                <a:gradFill>
                  <a:gsLst>
                    <a:gs pos="2917">
                      <a:schemeClr val="tx1"/>
                    </a:gs>
                    <a:gs pos="30000">
                      <a:schemeClr val="tx1"/>
                    </a:gs>
                  </a:gsLst>
                  <a:lin ang="5400000" scaled="0"/>
                </a:gradFill>
              </a:rPr>
              <a:t>AGENDA</a:t>
            </a:r>
          </a:p>
        </p:txBody>
      </p:sp>
    </p:spTree>
    <p:extLst>
      <p:ext uri="{BB962C8B-B14F-4D97-AF65-F5344CB8AC3E}">
        <p14:creationId xmlns:p14="http://schemas.microsoft.com/office/powerpoint/2010/main" val="147312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Connection: Live Connect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a:extLst>
              <a:ext uri="{FF2B5EF4-FFF2-40B4-BE49-F238E27FC236}">
                <a16:creationId xmlns:a16="http://schemas.microsoft.com/office/drawing/2014/main" id="{513ABCEF-3C97-4A63-BA8C-040D6E200CA7}"/>
              </a:ext>
            </a:extLst>
          </p:cNvPr>
          <p:cNvSpPr/>
          <p:nvPr/>
        </p:nvSpPr>
        <p:spPr>
          <a:xfrm>
            <a:off x="276553" y="1340055"/>
            <a:ext cx="6794203" cy="4893647"/>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Live Connect to Multidimensional or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On Premise 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Only a single connection will be made and all modeling is done in the cube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can not add relationships or additional data source</a:t>
            </a: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If allowed, you can add DAX measures</a:t>
            </a:r>
          </a:p>
        </p:txBody>
      </p:sp>
      <p:pic>
        <p:nvPicPr>
          <p:cNvPr id="9" name="Picture 8">
            <a:extLst>
              <a:ext uri="{FF2B5EF4-FFF2-40B4-BE49-F238E27FC236}">
                <a16:creationId xmlns:a16="http://schemas.microsoft.com/office/drawing/2014/main" id="{4DDABB59-AC6D-42FA-BFBD-A6CC2DB14C1D}"/>
              </a:ext>
            </a:extLst>
          </p:cNvPr>
          <p:cNvPicPr>
            <a:picLocks noChangeAspect="1"/>
          </p:cNvPicPr>
          <p:nvPr/>
        </p:nvPicPr>
        <p:blipFill>
          <a:blip r:embed="rId4"/>
          <a:stretch>
            <a:fillRect/>
          </a:stretch>
        </p:blipFill>
        <p:spPr>
          <a:xfrm>
            <a:off x="7226974" y="2945922"/>
            <a:ext cx="4702629" cy="2039639"/>
          </a:xfrm>
          <a:prstGeom prst="rect">
            <a:avLst/>
          </a:prstGeom>
        </p:spPr>
      </p:pic>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215394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Connection: </a:t>
            </a:r>
            <a:r>
              <a:rPr lang="en-US" sz="3600" dirty="0" err="1">
                <a:solidFill>
                  <a:prstClr val="black"/>
                </a:solidFill>
                <a:latin typeface="Segoe UI" panose="020B0502040204020203" pitchFamily="34" charset="0"/>
                <a:cs typeface="Segoe UI" panose="020B0502040204020203" pitchFamily="34" charset="0"/>
              </a:rPr>
              <a:t>DirectQuery</a:t>
            </a:r>
            <a:r>
              <a:rPr lang="en-US" sz="3600" dirty="0">
                <a:solidFill>
                  <a:prstClr val="black"/>
                </a:solidFill>
                <a:latin typeface="Segoe UI" panose="020B0502040204020203" pitchFamily="34" charset="0"/>
                <a:cs typeface="Segoe UI" panose="020B0502040204020203" pitchFamily="34" charset="0"/>
              </a:rPr>
              <a:t> to Relational Source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a:extLst>
              <a:ext uri="{FF2B5EF4-FFF2-40B4-BE49-F238E27FC236}">
                <a16:creationId xmlns:a16="http://schemas.microsoft.com/office/drawing/2014/main" id="{513ABCEF-3C97-4A63-BA8C-040D6E200CA7}"/>
              </a:ext>
            </a:extLst>
          </p:cNvPr>
          <p:cNvSpPr/>
          <p:nvPr/>
        </p:nvSpPr>
        <p:spPr>
          <a:xfrm>
            <a:off x="312767" y="1330391"/>
            <a:ext cx="7174449" cy="378565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Direct Query to SQL or other relational source</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On Premise 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All Data Sources are required to be </a:t>
            </a:r>
            <a:r>
              <a:rPr lang="en-US" sz="2400" kern="0" dirty="0" err="1">
                <a:gradFill>
                  <a:gsLst>
                    <a:gs pos="1250">
                      <a:schemeClr val="tx1"/>
                    </a:gs>
                    <a:gs pos="100000">
                      <a:schemeClr val="tx1"/>
                    </a:gs>
                  </a:gsLst>
                  <a:lin ang="5400000" scaled="0"/>
                </a:gradFill>
              </a:rPr>
              <a:t>DirectQuery</a:t>
            </a:r>
            <a:r>
              <a:rPr lang="en-US" sz="2400" kern="0" dirty="0">
                <a:gradFill>
                  <a:gsLst>
                    <a:gs pos="1250">
                      <a:schemeClr val="tx1"/>
                    </a:gs>
                    <a:gs pos="100000">
                      <a:schemeClr val="tx1"/>
                    </a:gs>
                  </a:gsLst>
                  <a:lin ang="5400000" scaled="0"/>
                </a:gradFill>
              </a:rPr>
              <a:t>, </a:t>
            </a:r>
            <a:br>
              <a:rPr lang="en-US" sz="2400" kern="0" dirty="0">
                <a:gradFill>
                  <a:gsLst>
                    <a:gs pos="1250">
                      <a:schemeClr val="tx1"/>
                    </a:gs>
                    <a:gs pos="100000">
                      <a:schemeClr val="tx1"/>
                    </a:gs>
                  </a:gsLst>
                  <a:lin ang="5400000" scaled="0"/>
                </a:gradFill>
              </a:rPr>
            </a:br>
            <a:r>
              <a:rPr lang="en-US" sz="2400" kern="0" dirty="0">
                <a:gradFill>
                  <a:gsLst>
                    <a:gs pos="1250">
                      <a:schemeClr val="tx1"/>
                    </a:gs>
                    <a:gs pos="100000">
                      <a:schemeClr val="tx1"/>
                    </a:gs>
                  </a:gsLst>
                  <a:lin ang="5400000" scaled="0"/>
                </a:gradFill>
              </a:rPr>
              <a:t>you cannot “Mashup” with Import sources or you get this message</a:t>
            </a: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can add relationships and DAX </a:t>
            </a:r>
            <a:endParaRPr lang="en-US" sz="2400" kern="0" dirty="0">
              <a:gradFill>
                <a:gsLst>
                  <a:gs pos="1250">
                    <a:schemeClr val="tx1"/>
                  </a:gs>
                  <a:gs pos="100000">
                    <a:schemeClr val="tx1"/>
                  </a:gs>
                </a:gsLst>
                <a:lin ang="5400000" scaled="0"/>
              </a:gradFill>
              <a:latin typeface="+mj-lt"/>
            </a:endParaRPr>
          </a:p>
        </p:txBody>
      </p:sp>
      <p:pic>
        <p:nvPicPr>
          <p:cNvPr id="3" name="Picture 2">
            <a:extLst>
              <a:ext uri="{FF2B5EF4-FFF2-40B4-BE49-F238E27FC236}">
                <a16:creationId xmlns:a16="http://schemas.microsoft.com/office/drawing/2014/main" id="{F9922833-B855-4D56-A083-60333475AB93}"/>
              </a:ext>
            </a:extLst>
          </p:cNvPr>
          <p:cNvPicPr>
            <a:picLocks noChangeAspect="1"/>
          </p:cNvPicPr>
          <p:nvPr/>
        </p:nvPicPr>
        <p:blipFill>
          <a:blip r:embed="rId4"/>
          <a:stretch>
            <a:fillRect/>
          </a:stretch>
        </p:blipFill>
        <p:spPr>
          <a:xfrm>
            <a:off x="7766053" y="804182"/>
            <a:ext cx="2759824" cy="2040832"/>
          </a:xfrm>
          <a:prstGeom prst="rect">
            <a:avLst/>
          </a:prstGeom>
        </p:spPr>
      </p:pic>
      <p:pic>
        <p:nvPicPr>
          <p:cNvPr id="4" name="Picture 3">
            <a:extLst>
              <a:ext uri="{FF2B5EF4-FFF2-40B4-BE49-F238E27FC236}">
                <a16:creationId xmlns:a16="http://schemas.microsoft.com/office/drawing/2014/main" id="{079D9A99-84DA-4BF8-9A04-98BC077FB45A}"/>
              </a:ext>
            </a:extLst>
          </p:cNvPr>
          <p:cNvPicPr>
            <a:picLocks noChangeAspect="1"/>
          </p:cNvPicPr>
          <p:nvPr/>
        </p:nvPicPr>
        <p:blipFill>
          <a:blip r:embed="rId5"/>
          <a:stretch>
            <a:fillRect/>
          </a:stretch>
        </p:blipFill>
        <p:spPr>
          <a:xfrm>
            <a:off x="7766053" y="3526299"/>
            <a:ext cx="3394987" cy="1558186"/>
          </a:xfrm>
          <a:prstGeom prst="rect">
            <a:avLst/>
          </a:prstGeom>
        </p:spPr>
      </p:pic>
      <p:sp>
        <p:nvSpPr>
          <p:cNvPr id="2" name="Footer Placeholder 1">
            <a:extLst>
              <a:ext uri="{FF2B5EF4-FFF2-40B4-BE49-F238E27FC236}">
                <a16:creationId xmlns:a16="http://schemas.microsoft.com/office/drawing/2014/main" id="{DBA1BD08-EEDF-45C6-B437-41D04C06A60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49978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unique about Power BI Desktop in </a:t>
            </a:r>
            <a:r>
              <a:rPr lang="en-US" sz="2800" b="1" dirty="0">
                <a:solidFill>
                  <a:srgbClr val="FF0000"/>
                </a:solidFill>
                <a:latin typeface="+mn-lt"/>
              </a:rPr>
              <a:t>Import</a:t>
            </a:r>
            <a:r>
              <a:rPr lang="en-US" sz="2800" b="1" dirty="0">
                <a:latin typeface="+mn-lt"/>
              </a:rPr>
              <a:t> Mode?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srgbClr val="FF0000"/>
                </a:solidFill>
                <a:latin typeface="Segoe UI" panose="020B0502040204020203" pitchFamily="34" charset="0"/>
                <a:cs typeface="Segoe UI" panose="020B0502040204020203" pitchFamily="34" charset="0"/>
              </a:rPr>
              <a:t>Import</a:t>
            </a:r>
            <a:r>
              <a:rPr lang="en-US" sz="3600" dirty="0">
                <a:solidFill>
                  <a:prstClr val="black"/>
                </a:solidFill>
                <a:latin typeface="Segoe UI" panose="020B0502040204020203" pitchFamily="34" charset="0"/>
                <a:cs typeface="Segoe UI" panose="020B0502040204020203" pitchFamily="34" charset="0"/>
              </a:rPr>
              <a:t> Mode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267500" y="1898784"/>
            <a:ext cx="11469576" cy="172970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latin typeface="+mj-lt"/>
              </a:rPr>
              <a:t>Columnar database</a:t>
            </a:r>
          </a:p>
          <a:p>
            <a:pPr>
              <a:lnSpc>
                <a:spcPct val="90000"/>
              </a:lnSpc>
              <a:spcAft>
                <a:spcPts val="600"/>
              </a:spcAft>
            </a:pPr>
            <a:endParaRPr lang="en-US" sz="2400" b="1" dirty="0">
              <a:solidFill>
                <a:srgbClr val="00B0F0"/>
              </a:solidFill>
              <a:latin typeface="+mj-lt"/>
            </a:endParaRPr>
          </a:p>
          <a:p>
            <a:pPr marL="342900" indent="-342900">
              <a:lnSpc>
                <a:spcPct val="90000"/>
              </a:lnSpc>
              <a:spcAft>
                <a:spcPts val="600"/>
              </a:spcAft>
              <a:buFont typeface="Arial" panose="020B0604020202020204" pitchFamily="34" charset="0"/>
              <a:buChar char="•"/>
            </a:pPr>
            <a:r>
              <a:rPr lang="en-US" sz="2400" dirty="0">
                <a:solidFill>
                  <a:srgbClr val="00B0F0"/>
                </a:solidFill>
              </a:rPr>
              <a:t>In-memory database</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4" name="Footer Placeholder 3">
            <a:extLst>
              <a:ext uri="{FF2B5EF4-FFF2-40B4-BE49-F238E27FC236}">
                <a16:creationId xmlns:a16="http://schemas.microsoft.com/office/drawing/2014/main" id="{001863DC-0865-4E85-9B11-B5615F9B338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434544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Columnar Database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976037690"/>
              </p:ext>
            </p:extLst>
          </p:nvPr>
        </p:nvGraphicFramePr>
        <p:xfrm>
          <a:off x="76856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39037661"/>
              </p:ext>
            </p:extLst>
          </p:nvPr>
        </p:nvGraphicFramePr>
        <p:xfrm>
          <a:off x="694775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65" y="5078955"/>
            <a:ext cx="6146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row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fast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slower</a:t>
            </a:r>
          </a:p>
        </p:txBody>
      </p:sp>
      <p:sp>
        <p:nvSpPr>
          <p:cNvPr id="11" name="Rectangle 10"/>
          <p:cNvSpPr/>
          <p:nvPr/>
        </p:nvSpPr>
        <p:spPr bwMode="auto">
          <a:xfrm>
            <a:off x="768562" y="2847294"/>
            <a:ext cx="4506889" cy="564979"/>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68562" y="3410018"/>
            <a:ext cx="4506889" cy="48774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68562" y="3897763"/>
            <a:ext cx="4506889" cy="5575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947752" y="2832408"/>
            <a:ext cx="1339872" cy="166153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287624" y="2828263"/>
            <a:ext cx="1324440" cy="1665677"/>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12064" y="2835196"/>
            <a:ext cx="1830911" cy="165874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333892" y="5078955"/>
            <a:ext cx="6146119" cy="17727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column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slow</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faster</a:t>
            </a:r>
          </a:p>
          <a:p>
            <a:pPr marL="342900" indent="-342900">
              <a:lnSpc>
                <a:spcPct val="90000"/>
              </a:lnSpc>
              <a:spcAft>
                <a:spcPts val="600"/>
              </a:spcAft>
              <a:buFont typeface="Arial" panose="020B0604020202020204" pitchFamily="34" charset="0"/>
              <a:buChar char="•"/>
            </a:pPr>
            <a:r>
              <a:rPr lang="en-US" b="1" dirty="0">
                <a:solidFill>
                  <a:srgbClr val="00B0F0"/>
                </a:solidFill>
              </a:rPr>
              <a:t>Columnar databases are well suited for analytics</a:t>
            </a:r>
          </a:p>
        </p:txBody>
      </p:sp>
      <p:sp>
        <p:nvSpPr>
          <p:cNvPr id="18" name="TextBox 17"/>
          <p:cNvSpPr txBox="1"/>
          <p:nvPr/>
        </p:nvSpPr>
        <p:spPr>
          <a:xfrm>
            <a:off x="15571" y="1621487"/>
            <a:ext cx="5860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Row Based Database</a:t>
            </a:r>
          </a:p>
        </p:txBody>
      </p:sp>
      <p:sp>
        <p:nvSpPr>
          <p:cNvPr id="19" name="TextBox 18"/>
          <p:cNvSpPr txBox="1"/>
          <p:nvPr/>
        </p:nvSpPr>
        <p:spPr>
          <a:xfrm>
            <a:off x="6776147" y="1621487"/>
            <a:ext cx="46645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Columnar Database</a:t>
            </a:r>
          </a:p>
        </p:txBody>
      </p:sp>
      <p:cxnSp>
        <p:nvCxnSpPr>
          <p:cNvPr id="5" name="Straight Arrow Connector 4"/>
          <p:cNvCxnSpPr/>
          <p:nvPr/>
        </p:nvCxnSpPr>
        <p:spPr>
          <a:xfrm flipH="1">
            <a:off x="5363762" y="309676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363762" y="3639312"/>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363762" y="418185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10064285"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613437" y="4750331"/>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7290098"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46031A4A-F93B-415B-996A-AA0771A8AFD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43555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In-Memory Database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7" name="TextBox 16"/>
          <p:cNvSpPr txBox="1"/>
          <p:nvPr/>
        </p:nvSpPr>
        <p:spPr>
          <a:xfrm>
            <a:off x="355042" y="2852165"/>
            <a:ext cx="5604643" cy="21759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Data stored in </a:t>
            </a:r>
            <a:r>
              <a:rPr lang="en-US" b="1" dirty="0">
                <a:solidFill>
                  <a:srgbClr val="00B0F0"/>
                </a:solidFill>
              </a:rPr>
              <a:t>RAM (in memory)</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RAM is all electronic – </a:t>
            </a:r>
            <a:r>
              <a:rPr lang="en-US" b="1" dirty="0">
                <a:solidFill>
                  <a:srgbClr val="00B0F0"/>
                </a:solidFill>
              </a:rPr>
              <a:t>Read/Write is fast</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Laptops have smaller </a:t>
            </a:r>
            <a:r>
              <a:rPr lang="en-US" b="1" dirty="0">
                <a:solidFill>
                  <a:srgbClr val="00B0F0"/>
                </a:solidFill>
              </a:rPr>
              <a:t>RAM</a:t>
            </a:r>
            <a:r>
              <a:rPr lang="en-US" dirty="0">
                <a:gradFill>
                  <a:gsLst>
                    <a:gs pos="2917">
                      <a:schemeClr val="tx1"/>
                    </a:gs>
                    <a:gs pos="30000">
                      <a:schemeClr val="tx1"/>
                    </a:gs>
                  </a:gsLst>
                  <a:lin ang="5400000" scaled="0"/>
                </a:gradFill>
              </a:rPr>
              <a:t> </a:t>
            </a:r>
            <a:r>
              <a:rPr lang="en-US" b="1" dirty="0">
                <a:solidFill>
                  <a:srgbClr val="00B0F0"/>
                </a:solidFill>
              </a:rPr>
              <a:t>space (~8GB) </a:t>
            </a:r>
          </a:p>
          <a:p>
            <a:pPr>
              <a:lnSpc>
                <a:spcPct val="90000"/>
              </a:lnSpc>
              <a:spcAft>
                <a:spcPts val="600"/>
              </a:spcAft>
            </a:pPr>
            <a:endParaRPr lang="en-US" dirty="0">
              <a:gradFill>
                <a:gsLst>
                  <a:gs pos="2917">
                    <a:schemeClr val="tx1"/>
                  </a:gs>
                  <a:gs pos="30000">
                    <a:schemeClr val="tx1"/>
                  </a:gs>
                </a:gsLst>
                <a:lin ang="5400000" scaled="0"/>
              </a:gradFill>
            </a:endParaRPr>
          </a:p>
        </p:txBody>
      </p:sp>
      <p:sp>
        <p:nvSpPr>
          <p:cNvPr id="19" name="TextBox 18"/>
          <p:cNvSpPr txBox="1"/>
          <p:nvPr/>
        </p:nvSpPr>
        <p:spPr>
          <a:xfrm>
            <a:off x="865" y="1850459"/>
            <a:ext cx="449211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In-Memory Database </a:t>
            </a:r>
          </a:p>
        </p:txBody>
      </p:sp>
      <p:sp>
        <p:nvSpPr>
          <p:cNvPr id="3" name="Rectangle 2"/>
          <p:cNvSpPr/>
          <p:nvPr/>
        </p:nvSpPr>
        <p:spPr>
          <a:xfrm>
            <a:off x="2129640" y="5697731"/>
            <a:ext cx="8479501" cy="480131"/>
          </a:xfrm>
          <a:prstGeom prst="rect">
            <a:avLst/>
          </a:prstGeom>
        </p:spPr>
        <p:txBody>
          <a:bodyPr wrap="none">
            <a:spAutoFit/>
          </a:bodyPr>
          <a:lstStyle/>
          <a:p>
            <a:pPr>
              <a:lnSpc>
                <a:spcPct val="90000"/>
              </a:lnSpc>
              <a:spcAft>
                <a:spcPts val="600"/>
              </a:spcAft>
            </a:pPr>
            <a:r>
              <a:rPr lang="en-US" sz="2800" dirty="0">
                <a:gradFill>
                  <a:gsLst>
                    <a:gs pos="2917">
                      <a:schemeClr val="tx1"/>
                    </a:gs>
                    <a:gs pos="30000">
                      <a:schemeClr val="tx1"/>
                    </a:gs>
                  </a:gsLst>
                  <a:lin ang="5400000" scaled="0"/>
                </a:gradFill>
              </a:rPr>
              <a:t>Power BI compresses data to conserve space in RAM</a:t>
            </a:r>
          </a:p>
        </p:txBody>
      </p:sp>
      <p:sp>
        <p:nvSpPr>
          <p:cNvPr id="2" name="Footer Placeholder 1">
            <a:extLst>
              <a:ext uri="{FF2B5EF4-FFF2-40B4-BE49-F238E27FC236}">
                <a16:creationId xmlns:a16="http://schemas.microsoft.com/office/drawing/2014/main" id="{55119A92-63B2-416F-B520-6DF5CC3A304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015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Dictionary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Compressing Data – Dictionary Encoding</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705219827"/>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20" name="TextBox 19"/>
          <p:cNvSpPr txBox="1"/>
          <p:nvPr/>
        </p:nvSpPr>
        <p:spPr>
          <a:xfrm>
            <a:off x="5257901" y="2174405"/>
            <a:ext cx="6664605" cy="3536353"/>
          </a:xfrm>
          <a:prstGeom prst="rect">
            <a:avLst/>
          </a:prstGeom>
          <a:noFill/>
        </p:spPr>
        <p:txBody>
          <a:bodyPr wrap="square" lIns="182880" tIns="146304" rIns="182880" bIns="146304" rtlCol="0">
            <a:spAutoFit/>
          </a:bodyPr>
          <a:lstStyle/>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solidFill>
                  <a:srgbClr val="FF0000"/>
                </a:solidFill>
              </a:rPr>
              <a:t>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Create a Dictionary to create an integer value for text string</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Storing 1,2,3 instead of “Red”, “Green”, “Blue” saves memory</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1600" b="1" dirty="0">
                <a:solidFill>
                  <a:srgbClr val="00B0F0"/>
                </a:solidFill>
              </a:rPr>
              <a:t>Dictionary encoding is powerful when there are few unique values </a:t>
            </a:r>
            <a:r>
              <a:rPr lang="en-US" sz="1600" dirty="0">
                <a:gradFill>
                  <a:gsLst>
                    <a:gs pos="2917">
                      <a:schemeClr val="tx1"/>
                    </a:gs>
                    <a:gs pos="30000">
                      <a:schemeClr val="tx1"/>
                    </a:gs>
                  </a:gsLst>
                  <a:lin ang="5400000" scaled="0"/>
                </a:gradFill>
              </a:rPr>
              <a:t>in a column</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Color column – Good for dictionary encoding</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Sale ID – Bad for dictionary encoding</a:t>
            </a:r>
          </a:p>
        </p:txBody>
      </p:sp>
      <p:sp>
        <p:nvSpPr>
          <p:cNvPr id="9" name="Rectangle 8"/>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F98E80DF-8D15-46FC-9507-34DDE55344E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2917131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Run Length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Compressing Data – Run Length Encoding</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8940906"/>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B0F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b="1" dirty="0">
                          <a:solidFill>
                            <a:srgbClr val="8DC63F"/>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5" name="Rectangle 14"/>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414547" y="2061389"/>
            <a:ext cx="6507959" cy="4464299"/>
          </a:xfrm>
          <a:prstGeom prst="rect">
            <a:avLst/>
          </a:prstGeom>
          <a:noFill/>
        </p:spPr>
        <p:txBody>
          <a:bodyPr wrap="square" lIns="182880" tIns="146304" rIns="182880" bIns="146304" rtlCol="0">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Run Length Encoding in Power BI </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sz="3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Instead of storing  - 1, 2, 1, 1, 1, 2, 3, 3, 3, 3, 2</a:t>
            </a:r>
            <a:br>
              <a:rPr lang="en-US" dirty="0">
                <a:gradFill>
                  <a:gsLst>
                    <a:gs pos="2917">
                      <a:schemeClr val="tx1"/>
                    </a:gs>
                    <a:gs pos="30000">
                      <a:schemeClr val="tx1"/>
                    </a:gs>
                  </a:gsLst>
                  <a:lin ang="5400000" scaled="0"/>
                </a:gradFill>
              </a:rPr>
            </a:br>
            <a:endParaRPr lang="en-US" sz="1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It Stores: </a:t>
            </a:r>
          </a:p>
          <a:p>
            <a:pPr>
              <a:lnSpc>
                <a:spcPct val="90000"/>
              </a:lnSpc>
              <a:spcAft>
                <a:spcPts val="600"/>
              </a:spcAft>
            </a:pPr>
            <a:r>
              <a:rPr lang="en-US" dirty="0">
                <a:gradFill>
                  <a:gsLst>
                    <a:gs pos="2917">
                      <a:schemeClr val="tx1"/>
                    </a:gs>
                    <a:gs pos="30000">
                      <a:schemeClr val="tx1"/>
                    </a:gs>
                  </a:gsLst>
                  <a:lin ang="5400000" scaled="0"/>
                </a:gradFill>
              </a:rPr>
              <a:t>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Run length encoding </a:t>
            </a:r>
            <a:r>
              <a:rPr lang="en-US" dirty="0">
                <a:gradFill>
                  <a:gsLst>
                    <a:gs pos="2917">
                      <a:schemeClr val="tx1"/>
                    </a:gs>
                    <a:gs pos="30000">
                      <a:schemeClr val="tx1"/>
                    </a:gs>
                  </a:gsLst>
                  <a:lin ang="5400000" scaled="0"/>
                </a:gradFill>
              </a:rPr>
              <a:t>is </a:t>
            </a:r>
            <a:r>
              <a:rPr lang="en-US" b="1" dirty="0">
                <a:solidFill>
                  <a:srgbClr val="00B0F0"/>
                </a:solidFill>
              </a:rPr>
              <a:t>very powerful when data is sorted </a:t>
            </a:r>
            <a:r>
              <a:rPr lang="en-US" dirty="0">
                <a:gradFill>
                  <a:gsLst>
                    <a:gs pos="2917">
                      <a:schemeClr val="tx1"/>
                    </a:gs>
                    <a:gs pos="30000">
                      <a:schemeClr val="tx1"/>
                    </a:gs>
                  </a:gsLst>
                  <a:lin ang="5400000" scaled="0"/>
                </a:gradFill>
              </a:rPr>
              <a:t>well and has few unique values </a:t>
            </a:r>
          </a:p>
        </p:txBody>
      </p:sp>
      <p:graphicFrame>
        <p:nvGraphicFramePr>
          <p:cNvPr id="11" name="Table 10"/>
          <p:cNvGraphicFramePr>
            <a:graphicFrameLocks noGrp="1"/>
          </p:cNvGraphicFramePr>
          <p:nvPr>
            <p:extLst>
              <p:ext uri="{D42A27DB-BD31-4B8C-83A1-F6EECF244321}">
                <p14:modId xmlns:p14="http://schemas.microsoft.com/office/powerpoint/2010/main" val="2293227710"/>
              </p:ext>
            </p:extLst>
          </p:nvPr>
        </p:nvGraphicFramePr>
        <p:xfrm>
          <a:off x="4718372" y="2558266"/>
          <a:ext cx="580625" cy="4092935"/>
        </p:xfrm>
        <a:graphic>
          <a:graphicData uri="http://schemas.openxmlformats.org/drawingml/2006/table">
            <a:tbl>
              <a:tblPr firstRow="1" bandRow="1">
                <a:tableStyleId>{2D5ABB26-0587-4C30-8999-92F81FD0307C}</a:tableStyleId>
              </a:tblPr>
              <a:tblGrid>
                <a:gridCol w="580625">
                  <a:extLst>
                    <a:ext uri="{9D8B030D-6E8A-4147-A177-3AD203B41FA5}">
                      <a16:colId xmlns:a16="http://schemas.microsoft.com/office/drawing/2014/main" val="181911933"/>
                    </a:ext>
                  </a:extLst>
                </a:gridCol>
              </a:tblGrid>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1843242427"/>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4011958115"/>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855460740"/>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3918807997"/>
                  </a:ext>
                </a:extLst>
              </a:tr>
              <a:tr h="372085">
                <a:tc>
                  <a:txBody>
                    <a:bodyPr/>
                    <a:lstStyle/>
                    <a:p>
                      <a:pPr algn="ctr"/>
                      <a:r>
                        <a:rPr lang="en-US" sz="1765" b="1" kern="1200" dirty="0">
                          <a:solidFill>
                            <a:srgbClr val="FF0000"/>
                          </a:solidFill>
                          <a:latin typeface="+mn-lt"/>
                          <a:ea typeface="+mn-ea"/>
                          <a:cs typeface="+mn-cs"/>
                        </a:rPr>
                        <a:t>1</a:t>
                      </a:r>
                    </a:p>
                  </a:txBody>
                  <a:tcPr anchor="ctr">
                    <a:solidFill>
                      <a:schemeClr val="bg1">
                        <a:lumMod val="85000"/>
                      </a:schemeClr>
                    </a:solidFill>
                  </a:tcPr>
                </a:tc>
                <a:extLst>
                  <a:ext uri="{0D108BD9-81ED-4DB2-BD59-A6C34878D82A}">
                    <a16:rowId xmlns:a16="http://schemas.microsoft.com/office/drawing/2014/main" val="4129385742"/>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80686526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2050001315"/>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558120586"/>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3615636741"/>
                  </a:ext>
                </a:extLst>
              </a:tr>
              <a:tr h="372085">
                <a:tc>
                  <a:txBody>
                    <a:bodyPr/>
                    <a:lstStyle/>
                    <a:p>
                      <a:pPr algn="ctr"/>
                      <a:r>
                        <a:rPr lang="en-US" sz="1765" b="1" kern="1200" dirty="0">
                          <a:solidFill>
                            <a:srgbClr val="00B0F0"/>
                          </a:solidFill>
                          <a:latin typeface="+mn-lt"/>
                          <a:ea typeface="+mn-ea"/>
                          <a:cs typeface="+mn-cs"/>
                        </a:rPr>
                        <a:t>3</a:t>
                      </a:r>
                    </a:p>
                  </a:txBody>
                  <a:tcPr anchor="ctr">
                    <a:solidFill>
                      <a:schemeClr val="bg1">
                        <a:lumMod val="85000"/>
                      </a:schemeClr>
                    </a:solidFill>
                  </a:tcPr>
                </a:tc>
                <a:extLst>
                  <a:ext uri="{0D108BD9-81ED-4DB2-BD59-A6C34878D82A}">
                    <a16:rowId xmlns:a16="http://schemas.microsoft.com/office/drawing/2014/main" val="604121906"/>
                  </a:ext>
                </a:extLst>
              </a:tr>
              <a:tr h="372085">
                <a:tc>
                  <a:txBody>
                    <a:bodyPr/>
                    <a:lstStyle/>
                    <a:p>
                      <a:pPr algn="ctr"/>
                      <a:r>
                        <a:rPr lang="en-US" sz="1765" b="1" kern="1200" dirty="0">
                          <a:solidFill>
                            <a:srgbClr val="8DC63F"/>
                          </a:solidFill>
                          <a:latin typeface="+mn-lt"/>
                          <a:ea typeface="+mn-ea"/>
                          <a:cs typeface="+mn-cs"/>
                        </a:rPr>
                        <a:t>2</a:t>
                      </a:r>
                    </a:p>
                  </a:txBody>
                  <a:tcPr anchor="ctr">
                    <a:solidFill>
                      <a:schemeClr val="bg1">
                        <a:lumMod val="85000"/>
                      </a:schemeClr>
                    </a:solidFill>
                  </a:tcPr>
                </a:tc>
                <a:extLst>
                  <a:ext uri="{0D108BD9-81ED-4DB2-BD59-A6C34878D82A}">
                    <a16:rowId xmlns:a16="http://schemas.microsoft.com/office/drawing/2014/main" val="1040248005"/>
                  </a:ext>
                </a:extLst>
              </a:tr>
            </a:tbl>
          </a:graphicData>
        </a:graphic>
      </p:graphicFrame>
      <p:sp>
        <p:nvSpPr>
          <p:cNvPr id="12" name="TextBox 11"/>
          <p:cNvSpPr txBox="1"/>
          <p:nvPr/>
        </p:nvSpPr>
        <p:spPr>
          <a:xfrm>
            <a:off x="6998710" y="3537292"/>
            <a:ext cx="4097379" cy="2175980"/>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 1	(1 instance of One)</a:t>
            </a:r>
          </a:p>
          <a:p>
            <a:pPr>
              <a:lnSpc>
                <a:spcPct val="90000"/>
              </a:lnSpc>
              <a:spcAft>
                <a:spcPts val="600"/>
              </a:spcAft>
            </a:pPr>
            <a:r>
              <a:rPr lang="en-US" dirty="0">
                <a:gradFill>
                  <a:gsLst>
                    <a:gs pos="2917">
                      <a:schemeClr val="tx1"/>
                    </a:gs>
                    <a:gs pos="30000">
                      <a:schemeClr val="tx1"/>
                    </a:gs>
                  </a:gsLst>
                  <a:lin ang="5400000" scaled="0"/>
                </a:gradFill>
              </a:rPr>
              <a:t>1 – 2	(1 instance of Two)	</a:t>
            </a:r>
          </a:p>
          <a:p>
            <a:pPr>
              <a:lnSpc>
                <a:spcPct val="90000"/>
              </a:lnSpc>
              <a:spcAft>
                <a:spcPts val="600"/>
              </a:spcAft>
            </a:pPr>
            <a:r>
              <a:rPr lang="en-US" dirty="0">
                <a:gradFill>
                  <a:gsLst>
                    <a:gs pos="2917">
                      <a:schemeClr val="tx1"/>
                    </a:gs>
                    <a:gs pos="30000">
                      <a:schemeClr val="tx1"/>
                    </a:gs>
                  </a:gsLst>
                  <a:lin ang="5400000" scaled="0"/>
                </a:gradFill>
              </a:rPr>
              <a:t>3 – 1	(3 instances of One)	</a:t>
            </a:r>
          </a:p>
          <a:p>
            <a:pPr>
              <a:lnSpc>
                <a:spcPct val="90000"/>
              </a:lnSpc>
              <a:spcAft>
                <a:spcPts val="600"/>
              </a:spcAft>
            </a:pPr>
            <a:r>
              <a:rPr lang="en-US" dirty="0">
                <a:gradFill>
                  <a:gsLst>
                    <a:gs pos="2917">
                      <a:schemeClr val="tx1"/>
                    </a:gs>
                    <a:gs pos="30000">
                      <a:schemeClr val="tx1"/>
                    </a:gs>
                  </a:gsLst>
                  <a:lin ang="5400000" scaled="0"/>
                </a:gradFill>
              </a:rPr>
              <a:t>1 – 2	(1 instance of Two)</a:t>
            </a:r>
          </a:p>
          <a:p>
            <a:pPr>
              <a:lnSpc>
                <a:spcPct val="90000"/>
              </a:lnSpc>
              <a:spcAft>
                <a:spcPts val="600"/>
              </a:spcAft>
            </a:pPr>
            <a:r>
              <a:rPr lang="en-US" dirty="0">
                <a:gradFill>
                  <a:gsLst>
                    <a:gs pos="2917">
                      <a:schemeClr val="tx1"/>
                    </a:gs>
                    <a:gs pos="30000">
                      <a:schemeClr val="tx1"/>
                    </a:gs>
                  </a:gsLst>
                  <a:lin ang="5400000" scaled="0"/>
                </a:gradFill>
              </a:rPr>
              <a:t>4 – 3	(4 instances of Three)</a:t>
            </a:r>
          </a:p>
          <a:p>
            <a:pPr>
              <a:lnSpc>
                <a:spcPct val="90000"/>
              </a:lnSpc>
              <a:spcAft>
                <a:spcPts val="600"/>
              </a:spcAft>
            </a:pPr>
            <a:r>
              <a:rPr lang="en-US" dirty="0">
                <a:gradFill>
                  <a:gsLst>
                    <a:gs pos="2917">
                      <a:schemeClr val="tx1"/>
                    </a:gs>
                    <a:gs pos="30000">
                      <a:schemeClr val="tx1"/>
                    </a:gs>
                  </a:gsLst>
                  <a:lin ang="5400000" scaled="0"/>
                </a:gradFill>
              </a:rPr>
              <a:t>1 - 2	(1 instance of Two)	</a:t>
            </a:r>
            <a:endParaRPr lang="en-US" sz="2400" dirty="0">
              <a:gradFill>
                <a:gsLst>
                  <a:gs pos="2917">
                    <a:schemeClr val="tx1"/>
                  </a:gs>
                  <a:gs pos="30000">
                    <a:schemeClr val="tx1"/>
                  </a:gs>
                </a:gsLst>
                <a:lin ang="5400000" scaled="0"/>
              </a:gradFill>
            </a:endParaRPr>
          </a:p>
        </p:txBody>
      </p:sp>
      <p:sp>
        <p:nvSpPr>
          <p:cNvPr id="13" name="TextBox 12"/>
          <p:cNvSpPr txBox="1"/>
          <p:nvPr/>
        </p:nvSpPr>
        <p:spPr>
          <a:xfrm>
            <a:off x="5736915" y="2543048"/>
            <a:ext cx="4475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Where</a:t>
            </a:r>
            <a:r>
              <a:rPr lang="en-US" sz="1600" b="1" dirty="0">
                <a:solidFill>
                  <a:srgbClr val="FF0000"/>
                </a:solidFill>
              </a:rPr>
              <a:t> 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600" b="1" dirty="0">
                <a:solidFill>
                  <a:srgbClr val="8DC63F"/>
                </a:solidFill>
              </a:rPr>
              <a:t>Green </a:t>
            </a:r>
            <a:r>
              <a:rPr lang="en-US" sz="1600" b="1" dirty="0">
                <a:gradFill>
                  <a:gsLst>
                    <a:gs pos="2917">
                      <a:schemeClr val="tx1"/>
                    </a:gs>
                    <a:gs pos="30000">
                      <a:schemeClr val="tx1"/>
                    </a:gs>
                  </a:gsLst>
                  <a:lin ang="5400000" scaled="0"/>
                </a:gradFill>
              </a:rPr>
              <a:t>= </a:t>
            </a:r>
            <a:r>
              <a:rPr lang="en-US" sz="1600" b="1" dirty="0">
                <a:solidFill>
                  <a:srgbClr val="8DC63F"/>
                </a:solidFill>
              </a:rPr>
              <a:t>2</a:t>
            </a:r>
            <a:r>
              <a:rPr lang="en-US" sz="1600" b="1" dirty="0">
                <a:gradFill>
                  <a:gsLst>
                    <a:gs pos="2917">
                      <a:schemeClr val="tx1"/>
                    </a:gs>
                    <a:gs pos="30000">
                      <a:schemeClr val="tx1"/>
                    </a:gs>
                  </a:gsLst>
                  <a:lin ang="5400000" scaled="0"/>
                </a:gradFill>
              </a:rPr>
              <a:t>  </a:t>
            </a:r>
            <a:r>
              <a:rPr lang="en-US" sz="1600" b="1" dirty="0">
                <a:solidFill>
                  <a:srgbClr val="00B0F0"/>
                </a:solidFill>
              </a:rPr>
              <a:t>Blue</a:t>
            </a:r>
            <a:r>
              <a:rPr lang="en-US" sz="1600" b="1" dirty="0">
                <a:gradFill>
                  <a:gsLst>
                    <a:gs pos="2917">
                      <a:schemeClr val="tx1"/>
                    </a:gs>
                    <a:gs pos="30000">
                      <a:schemeClr val="tx1"/>
                    </a:gs>
                  </a:gsLst>
                  <a:lin ang="5400000" scaled="0"/>
                </a:gradFill>
              </a:rPr>
              <a:t> = </a:t>
            </a:r>
            <a:r>
              <a:rPr lang="en-US" sz="1600" b="1" dirty="0">
                <a:solidFill>
                  <a:srgbClr val="00B0F0"/>
                </a:solidFill>
              </a:rPr>
              <a:t>3</a:t>
            </a:r>
            <a:endParaRPr lang="en-US"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EEAB586-984F-4701-8A15-1DEDD5C1611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5310657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Practical Example of Compression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76"/>
            <a:ext cx="11455350"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Compression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6800112" y="2087219"/>
            <a:ext cx="41218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DIAD Complete Data Model</a:t>
            </a:r>
            <a:endParaRPr lang="en-US" sz="2400" b="1"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762797908"/>
              </p:ext>
            </p:extLst>
          </p:nvPr>
        </p:nvGraphicFramePr>
        <p:xfrm>
          <a:off x="1003300" y="2561166"/>
          <a:ext cx="4406900" cy="148336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dirty="0"/>
                        <a:t>Sales Fact</a:t>
                      </a:r>
                    </a:p>
                  </a:txBody>
                  <a:tcPr/>
                </a:tc>
                <a:tc>
                  <a:txBody>
                    <a:bodyPr/>
                    <a:lstStyle/>
                    <a:p>
                      <a:pPr algn="r"/>
                      <a:r>
                        <a:rPr lang="en-US" dirty="0"/>
                        <a:t>420.0 MB</a:t>
                      </a:r>
                    </a:p>
                  </a:txBody>
                  <a:tcPr/>
                </a:tc>
                <a:extLst>
                  <a:ext uri="{0D108BD9-81ED-4DB2-BD59-A6C34878D82A}">
                    <a16:rowId xmlns:a16="http://schemas.microsoft.com/office/drawing/2014/main" val="1648256733"/>
                  </a:ext>
                </a:extLst>
              </a:tr>
              <a:tr h="370840">
                <a:tc>
                  <a:txBody>
                    <a:bodyPr/>
                    <a:lstStyle/>
                    <a:p>
                      <a:r>
                        <a:rPr lang="en-US" dirty="0"/>
                        <a:t>Dimensions</a:t>
                      </a:r>
                    </a:p>
                  </a:txBody>
                  <a:tcPr/>
                </a:tc>
                <a:tc>
                  <a:txBody>
                    <a:bodyPr/>
                    <a:lstStyle/>
                    <a:p>
                      <a:pPr algn="r"/>
                      <a:r>
                        <a:rPr lang="en-US" dirty="0"/>
                        <a:t>4.4 MB</a:t>
                      </a:r>
                    </a:p>
                  </a:txBody>
                  <a:tcPr/>
                </a:tc>
                <a:extLst>
                  <a:ext uri="{0D108BD9-81ED-4DB2-BD59-A6C34878D82A}">
                    <a16:rowId xmlns:a16="http://schemas.microsoft.com/office/drawing/2014/main" val="2701711704"/>
                  </a:ext>
                </a:extLst>
              </a:tr>
              <a:tr h="370840">
                <a:tc>
                  <a:txBody>
                    <a:bodyPr/>
                    <a:lstStyle/>
                    <a:p>
                      <a:r>
                        <a:rPr lang="en-US" dirty="0"/>
                        <a:t>Int’l</a:t>
                      </a:r>
                      <a:r>
                        <a:rPr lang="en-US" baseline="0" dirty="0"/>
                        <a:t> Sales</a:t>
                      </a:r>
                      <a:endParaRPr lang="en-US" dirty="0"/>
                    </a:p>
                  </a:txBody>
                  <a:tcPr/>
                </a:tc>
                <a:tc>
                  <a:txBody>
                    <a:bodyPr/>
                    <a:lstStyle/>
                    <a:p>
                      <a:pPr algn="r"/>
                      <a:r>
                        <a:rPr lang="en-US" dirty="0"/>
                        <a:t>32.4 MB</a:t>
                      </a:r>
                    </a:p>
                  </a:txBody>
                  <a:tcPr/>
                </a:tc>
                <a:extLst>
                  <a:ext uri="{0D108BD9-81ED-4DB2-BD59-A6C34878D82A}">
                    <a16:rowId xmlns:a16="http://schemas.microsoft.com/office/drawing/2014/main" val="2862904722"/>
                  </a:ext>
                </a:extLst>
              </a:tr>
              <a:tr h="370840">
                <a:tc>
                  <a:txBody>
                    <a:bodyPr/>
                    <a:lstStyle/>
                    <a:p>
                      <a:r>
                        <a:rPr lang="en-US" b="1" dirty="0"/>
                        <a:t>Total</a:t>
                      </a:r>
                      <a:r>
                        <a:rPr lang="en-US" b="1" baseline="0" dirty="0"/>
                        <a:t> Data</a:t>
                      </a:r>
                      <a:endParaRPr lang="en-US" b="1" dirty="0"/>
                    </a:p>
                  </a:txBody>
                  <a:tcPr/>
                </a:tc>
                <a:tc>
                  <a:txBody>
                    <a:bodyPr/>
                    <a:lstStyle/>
                    <a:p>
                      <a:pPr algn="r"/>
                      <a:r>
                        <a:rPr lang="en-US" b="1" dirty="0"/>
                        <a:t>456.8 MB</a:t>
                      </a:r>
                    </a:p>
                  </a:txBody>
                  <a:tcPr/>
                </a:tc>
                <a:extLst>
                  <a:ext uri="{0D108BD9-81ED-4DB2-BD59-A6C34878D82A}">
                    <a16:rowId xmlns:a16="http://schemas.microsoft.com/office/drawing/2014/main" val="202560157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381683380"/>
              </p:ext>
            </p:extLst>
          </p:nvPr>
        </p:nvGraphicFramePr>
        <p:xfrm>
          <a:off x="1003300" y="4631266"/>
          <a:ext cx="4406900" cy="37084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b="1" dirty="0"/>
                        <a:t>Query Metadata</a:t>
                      </a:r>
                    </a:p>
                  </a:txBody>
                  <a:tcPr/>
                </a:tc>
                <a:tc>
                  <a:txBody>
                    <a:bodyPr/>
                    <a:lstStyle/>
                    <a:p>
                      <a:pPr algn="r"/>
                      <a:r>
                        <a:rPr lang="en-US" b="1" dirty="0"/>
                        <a:t>113 KB</a:t>
                      </a:r>
                    </a:p>
                  </a:txBody>
                  <a:tcPr/>
                </a:tc>
                <a:extLst>
                  <a:ext uri="{0D108BD9-81ED-4DB2-BD59-A6C34878D82A}">
                    <a16:rowId xmlns:a16="http://schemas.microsoft.com/office/drawing/2014/main" val="1648256733"/>
                  </a:ext>
                </a:extLst>
              </a:tr>
            </a:tbl>
          </a:graphicData>
        </a:graphic>
      </p:graphicFrame>
      <p:sp>
        <p:nvSpPr>
          <p:cNvPr id="11" name="Rectangle 10"/>
          <p:cNvSpPr/>
          <p:nvPr/>
        </p:nvSpPr>
        <p:spPr>
          <a:xfrm>
            <a:off x="331000" y="4163167"/>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Queries ONLY – No Data Loaded</a:t>
            </a:r>
            <a:endParaRPr lang="en-US" sz="2400" b="1" dirty="0">
              <a:gradFill>
                <a:gsLst>
                  <a:gs pos="2917">
                    <a:schemeClr val="tx1"/>
                  </a:gs>
                  <a:gs pos="30000">
                    <a:schemeClr val="tx1"/>
                  </a:gs>
                </a:gsLst>
                <a:lin ang="5400000" scaled="0"/>
              </a:gradFill>
            </a:endParaRPr>
          </a:p>
        </p:txBody>
      </p:sp>
      <p:sp>
        <p:nvSpPr>
          <p:cNvPr id="12" name="Rectangle 11"/>
          <p:cNvSpPr/>
          <p:nvPr/>
        </p:nvSpPr>
        <p:spPr>
          <a:xfrm>
            <a:off x="7047762" y="3227805"/>
            <a:ext cx="4121888" cy="978729"/>
          </a:xfrm>
          <a:prstGeom prst="rect">
            <a:avLst/>
          </a:prstGeom>
        </p:spPr>
        <p:txBody>
          <a:bodyPr wrap="square">
            <a:spAutoFit/>
          </a:bodyPr>
          <a:lstStyle/>
          <a:p>
            <a:pPr algn="ctr">
              <a:lnSpc>
                <a:spcPct val="90000"/>
              </a:lnSpc>
              <a:spcAft>
                <a:spcPts val="600"/>
              </a:spcAft>
            </a:pPr>
            <a:r>
              <a:rPr lang="en-US" sz="3200" dirty="0">
                <a:solidFill>
                  <a:srgbClr val="FF0000"/>
                </a:solidFill>
                <a:latin typeface="+mj-lt"/>
              </a:rPr>
              <a:t>Almost 8X Compression!!</a:t>
            </a:r>
            <a:endParaRPr lang="en-US" sz="3200" b="1" dirty="0">
              <a:solidFill>
                <a:srgbClr val="FF0000"/>
              </a:solidFill>
              <a:latin typeface="+mj-lt"/>
            </a:endParaRPr>
          </a:p>
        </p:txBody>
      </p:sp>
      <p:graphicFrame>
        <p:nvGraphicFramePr>
          <p:cNvPr id="13" name="Table 12"/>
          <p:cNvGraphicFramePr>
            <a:graphicFrameLocks noGrp="1"/>
          </p:cNvGraphicFramePr>
          <p:nvPr>
            <p:extLst>
              <p:ext uri="{D42A27DB-BD31-4B8C-83A1-F6EECF244321}">
                <p14:modId xmlns:p14="http://schemas.microsoft.com/office/powerpoint/2010/main" val="487859416"/>
              </p:ext>
            </p:extLst>
          </p:nvPr>
        </p:nvGraphicFramePr>
        <p:xfrm>
          <a:off x="6657606" y="2561166"/>
          <a:ext cx="4406900" cy="45720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sz="2400" b="1" dirty="0">
                          <a:solidFill>
                            <a:srgbClr val="FF0000"/>
                          </a:solidFill>
                        </a:rPr>
                        <a:t>Data Model</a:t>
                      </a:r>
                    </a:p>
                  </a:txBody>
                  <a:tcPr/>
                </a:tc>
                <a:tc>
                  <a:txBody>
                    <a:bodyPr/>
                    <a:lstStyle/>
                    <a:p>
                      <a:pPr algn="r"/>
                      <a:r>
                        <a:rPr lang="en-US" sz="2400" b="1" dirty="0">
                          <a:solidFill>
                            <a:srgbClr val="FF0000"/>
                          </a:solidFill>
                        </a:rPr>
                        <a:t>59.4 MB</a:t>
                      </a:r>
                    </a:p>
                  </a:txBody>
                  <a:tcPr/>
                </a:tc>
                <a:extLst>
                  <a:ext uri="{0D108BD9-81ED-4DB2-BD59-A6C34878D82A}">
                    <a16:rowId xmlns:a16="http://schemas.microsoft.com/office/drawing/2014/main" val="2025601570"/>
                  </a:ext>
                </a:extLst>
              </a:tr>
            </a:tbl>
          </a:graphicData>
        </a:graphic>
      </p:graphicFrame>
      <p:sp>
        <p:nvSpPr>
          <p:cNvPr id="14" name="Rectangle 13"/>
          <p:cNvSpPr/>
          <p:nvPr/>
        </p:nvSpPr>
        <p:spPr>
          <a:xfrm>
            <a:off x="331000" y="2087219"/>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Dashboard in a Day Class Data</a:t>
            </a:r>
            <a:endParaRPr lang="en-US" sz="2400" b="1" dirty="0">
              <a:gradFill>
                <a:gsLst>
                  <a:gs pos="2917">
                    <a:schemeClr val="tx1"/>
                  </a:gs>
                  <a:gs pos="30000">
                    <a:schemeClr val="tx1"/>
                  </a:gs>
                </a:gsLst>
                <a:lin ang="5400000" scaled="0"/>
              </a:gradFill>
            </a:endParaRPr>
          </a:p>
        </p:txBody>
      </p:sp>
      <p:sp>
        <p:nvSpPr>
          <p:cNvPr id="5" name="Footer Placeholder 4">
            <a:extLst>
              <a:ext uri="{FF2B5EF4-FFF2-40B4-BE49-F238E27FC236}">
                <a16:creationId xmlns:a16="http://schemas.microsoft.com/office/drawing/2014/main" id="{5FF6C602-14CD-4F3B-AB44-66372616D690}"/>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104741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Phases in Building a Power BI Desktop File</a:t>
            </a:r>
          </a:p>
        </p:txBody>
      </p:sp>
      <p:sp>
        <p:nvSpPr>
          <p:cNvPr id="6" name="Rectangle 5"/>
          <p:cNvSpPr/>
          <p:nvPr/>
        </p:nvSpPr>
        <p:spPr>
          <a:xfrm>
            <a:off x="1" y="487"/>
            <a:ext cx="12191136"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sz="3600" dirty="0">
              <a:solidFill>
                <a:prstClr val="black"/>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622300" y="4991100"/>
            <a:ext cx="214630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1774"/>
            <a:ext cx="2146300" cy="1680460"/>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Add calculated columns, measures, 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613005" y="5007787"/>
            <a:ext cx="2146300" cy="175740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Compress data, auto detect relationships</a:t>
            </a:r>
          </a:p>
          <a:p>
            <a:pPr algn="ctr">
              <a:lnSpc>
                <a:spcPct val="90000"/>
              </a:lnSpc>
              <a:spcAft>
                <a:spcPts val="600"/>
              </a:spcAft>
            </a:pPr>
            <a:r>
              <a:rPr lang="en-US" sz="2000" dirty="0">
                <a:gradFill>
                  <a:gsLst>
                    <a:gs pos="2917">
                      <a:schemeClr val="tx1"/>
                    </a:gs>
                    <a:gs pos="30000">
                      <a:schemeClr val="tx1"/>
                    </a:gs>
                  </a:gsLst>
                  <a:lin ang="5400000" scaled="0"/>
                </a:gradFill>
              </a:rPr>
              <a:t>(Automatically done by Tool)</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stretch>
            <a:fillRect/>
          </a:stretch>
        </p:blipFill>
        <p:spPr>
          <a:xfrm>
            <a:off x="1288982" y="1859544"/>
            <a:ext cx="591706" cy="843496"/>
          </a:xfrm>
          <a:prstGeom prst="rect">
            <a:avLst/>
          </a:prstGeom>
        </p:spPr>
      </p:pic>
      <p:pic>
        <p:nvPicPr>
          <p:cNvPr id="20" name="Picture 19"/>
          <p:cNvPicPr>
            <a:picLocks noChangeAspect="1"/>
          </p:cNvPicPr>
          <p:nvPr/>
        </p:nvPicPr>
        <p:blipFill>
          <a:blip r:embed="rId5"/>
          <a:stretch>
            <a:fillRect/>
          </a:stretch>
        </p:blipFill>
        <p:spPr>
          <a:xfrm>
            <a:off x="4334607" y="1859543"/>
            <a:ext cx="415808" cy="843496"/>
          </a:xfrm>
          <a:prstGeom prst="rect">
            <a:avLst/>
          </a:prstGeom>
        </p:spPr>
      </p:pic>
      <p:pic>
        <p:nvPicPr>
          <p:cNvPr id="21" name="Picture 20"/>
          <p:cNvPicPr>
            <a:picLocks noChangeAspect="1"/>
          </p:cNvPicPr>
          <p:nvPr/>
        </p:nvPicPr>
        <p:blipFill>
          <a:blip r:embed="rId6"/>
          <a:stretch>
            <a:fillRect/>
          </a:stretch>
        </p:blipFill>
        <p:spPr>
          <a:xfrm>
            <a:off x="6774564" y="1859543"/>
            <a:ext cx="1297686" cy="843496"/>
          </a:xfrm>
          <a:prstGeom prst="rect">
            <a:avLst/>
          </a:prstGeom>
        </p:spPr>
      </p:pic>
      <p:pic>
        <p:nvPicPr>
          <p:cNvPr id="22" name="Picture 21"/>
          <p:cNvPicPr>
            <a:picLocks noChangeAspect="1"/>
          </p:cNvPicPr>
          <p:nvPr/>
        </p:nvPicPr>
        <p:blipFill rotWithShape="1">
          <a:blip r:embed="rId7"/>
          <a:srcRect r="49784"/>
          <a:stretch/>
        </p:blipFill>
        <p:spPr>
          <a:xfrm>
            <a:off x="9719565" y="1912000"/>
            <a:ext cx="1489600" cy="791039"/>
          </a:xfrm>
          <a:prstGeom prst="rect">
            <a:avLst/>
          </a:prstGeom>
        </p:spPr>
      </p:pic>
      <p:sp>
        <p:nvSpPr>
          <p:cNvPr id="23" name="TextBox 22"/>
          <p:cNvSpPr txBox="1"/>
          <p:nvPr/>
        </p:nvSpPr>
        <p:spPr>
          <a:xfrm>
            <a:off x="2" y="36576"/>
            <a:ext cx="11456214"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Power BI Desktop Files</a:t>
            </a:r>
          </a:p>
        </p:txBody>
      </p:sp>
      <p:sp>
        <p:nvSpPr>
          <p:cNvPr id="3" name="Footer Placeholder 2">
            <a:extLst>
              <a:ext uri="{FF2B5EF4-FFF2-40B4-BE49-F238E27FC236}">
                <a16:creationId xmlns:a16="http://schemas.microsoft.com/office/drawing/2014/main" id="{748C91D7-A3EE-4E27-B79E-21C39522EDB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534714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Key takeaways to design a good Power BI Desktop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Designing good data models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1909011"/>
            <a:ext cx="12173842" cy="4598182"/>
          </a:xfrm>
          <a:prstGeom prst="rect">
            <a:avLst/>
          </a:prstGeom>
          <a:noFill/>
        </p:spPr>
        <p:txBody>
          <a:bodyPr wrap="square" lIns="182880" tIns="146304" rIns="182880" bIns="146304" rtlCol="0" anchor="t">
            <a:spAutoFit/>
          </a:bodyPr>
          <a:lstStyle/>
          <a:p>
            <a:pPr marL="285750" indent="-285750">
              <a:lnSpc>
                <a:spcPct val="90000"/>
              </a:lnSpc>
              <a:spcAft>
                <a:spcPts val="600"/>
              </a:spcAft>
              <a:buFont typeface="Arial" panose="020B0604020202020204" pitchFamily="34" charset="0"/>
              <a:buChar char="•"/>
            </a:pPr>
            <a:r>
              <a:rPr lang="en-US" b="1" dirty="0">
                <a:solidFill>
                  <a:srgbClr val="FF0000"/>
                </a:solidFill>
              </a:rPr>
              <a:t>RAM is precious !!!!!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Some Tips and tricks to save RAM and increase speed of model </a:t>
            </a:r>
          </a:p>
          <a:p>
            <a:pPr>
              <a:lnSpc>
                <a:spcPct val="90000"/>
              </a:lnSpc>
              <a:spcAft>
                <a:spcPts val="600"/>
              </a:spcAft>
            </a:pPr>
            <a:r>
              <a:rPr lang="en-US" b="1" dirty="0">
                <a:gradFill>
                  <a:gsLst>
                    <a:gs pos="2917">
                      <a:schemeClr val="tx1"/>
                    </a:gs>
                    <a:gs pos="30000">
                      <a:schemeClr val="tx1"/>
                    </a:gs>
                  </a:gsLst>
                  <a:lin ang="5400000" scaled="0"/>
                </a:gradFill>
              </a:rPr>
              <a:t> </a:t>
            </a: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FF0000"/>
                </a:solidFill>
              </a:rPr>
              <a:t>remove it</a:t>
            </a:r>
            <a:endParaRPr lang="en-US" b="1" dirty="0">
              <a:solidFill>
                <a:srgbClr val="FF0000"/>
              </a:solidFill>
              <a:cs typeface="Segoe UI"/>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endParaRPr lang="en-US" dirty="0">
              <a:gradFill>
                <a:gsLst>
                  <a:gs pos="2917">
                    <a:schemeClr val="tx1"/>
                  </a:gs>
                  <a:gs pos="30000">
                    <a:schemeClr val="tx1"/>
                  </a:gs>
                </a:gsLst>
                <a:lin ang="5400000" scaled="0"/>
              </a:gradFill>
              <a:cs typeface="Segoe UI"/>
            </a:endParaRP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FF0000"/>
                </a:solidFill>
              </a:rPr>
              <a:t>Sort columns </a:t>
            </a:r>
            <a:r>
              <a:rPr lang="en-US" dirty="0">
                <a:gradFill>
                  <a:gsLst>
                    <a:gs pos="2917">
                      <a:schemeClr val="tx1"/>
                    </a:gs>
                    <a:gs pos="30000">
                      <a:schemeClr val="tx1"/>
                    </a:gs>
                  </a:gsLst>
                  <a:lin ang="5400000" scaled="0"/>
                </a:gradFill>
              </a:rPr>
              <a:t>before bringing them into a Power BI data model</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DateTime data type is usually not needed, unless you are specifically using the Time component </a:t>
            </a:r>
          </a:p>
          <a:p>
            <a:pPr marL="742950" lvl="1" indent="-285750">
              <a:lnSpc>
                <a:spcPct val="90000"/>
              </a:lnSpc>
              <a:spcAft>
                <a:spcPts val="600"/>
              </a:spcAft>
              <a:buFont typeface="Wingdings" panose="05000000000000000000" pitchFamily="2" charset="2"/>
              <a:buChar char="Ø"/>
            </a:pPr>
            <a:r>
              <a:rPr lang="en-US" dirty="0">
                <a:gradFill>
                  <a:gsLst>
                    <a:gs pos="2917">
                      <a:schemeClr val="tx1"/>
                    </a:gs>
                    <a:gs pos="30000">
                      <a:schemeClr val="tx1"/>
                    </a:gs>
                  </a:gsLst>
                  <a:lin ang="5400000" scaled="0"/>
                </a:gradFill>
              </a:rPr>
              <a:t>If you really need Time, </a:t>
            </a:r>
            <a:r>
              <a:rPr lang="en-US" b="1" dirty="0">
                <a:solidFill>
                  <a:srgbClr val="FF0000"/>
                </a:solidFill>
              </a:rPr>
              <a:t>try splitting Date &amp; Time </a:t>
            </a:r>
            <a:r>
              <a:rPr lang="en-US" dirty="0">
                <a:gradFill>
                  <a:gsLst>
                    <a:gs pos="2917">
                      <a:schemeClr val="tx1"/>
                    </a:gs>
                    <a:gs pos="30000">
                      <a:schemeClr val="tx1"/>
                    </a:gs>
                  </a:gsLst>
                  <a:lin ang="5400000" scaled="0"/>
                </a:gradFill>
              </a:rPr>
              <a:t>into two columns - Reduces # of unique values</a:t>
            </a:r>
          </a:p>
          <a:p>
            <a:pPr lvl="1">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b="1" dirty="0">
                <a:gradFill>
                  <a:gsLst>
                    <a:gs pos="2917">
                      <a:schemeClr val="tx1"/>
                    </a:gs>
                    <a:gs pos="30000">
                      <a:schemeClr val="tx1"/>
                    </a:gs>
                  </a:gsLst>
                  <a:lin ang="5400000" scaled="0"/>
                </a:gradFill>
              </a:rPr>
              <a:t>Star Schema</a:t>
            </a:r>
            <a:r>
              <a:rPr lang="en-US" dirty="0">
                <a:gradFill>
                  <a:gsLst>
                    <a:gs pos="2917">
                      <a:schemeClr val="tx1"/>
                    </a:gs>
                    <a:gs pos="30000">
                      <a:schemeClr val="tx1"/>
                    </a:gs>
                  </a:gsLst>
                  <a:lin ang="5400000" scaled="0"/>
                </a:gradFill>
              </a:rPr>
              <a:t> – Good for most Data Models</a:t>
            </a:r>
          </a:p>
        </p:txBody>
      </p:sp>
      <p:sp>
        <p:nvSpPr>
          <p:cNvPr id="3" name="Footer Placeholder 2">
            <a:extLst>
              <a:ext uri="{FF2B5EF4-FFF2-40B4-BE49-F238E27FC236}">
                <a16:creationId xmlns:a16="http://schemas.microsoft.com/office/drawing/2014/main" id="{7AAF8BA1-385F-4F64-B9CE-5DD82589C8B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368391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945"/>
            <a:ext cx="12190271" cy="69494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865" y="28945"/>
            <a:ext cx="11742819" cy="646331"/>
          </a:xfrm>
          <a:prstGeom prst="rect">
            <a:avLst/>
          </a:prstGeom>
          <a:solidFill>
            <a:srgbClr val="F2C811"/>
          </a:solid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Segoe UI" panose="020B0502040204020203" pitchFamily="34" charset="0"/>
                <a:cs typeface="Segoe UI" panose="020B0502040204020203" pitchFamily="34" charset="0"/>
              </a:rPr>
              <a:t>Pre-Requisites</a:t>
            </a:r>
          </a:p>
        </p:txBody>
      </p:sp>
      <p:sp>
        <p:nvSpPr>
          <p:cNvPr id="10" name="Rectangle 11"/>
          <p:cNvSpPr>
            <a:spLocks noChangeArrowheads="1"/>
          </p:cNvSpPr>
          <p:nvPr/>
        </p:nvSpPr>
        <p:spPr bwMode="auto">
          <a:xfrm>
            <a:off x="231888" y="712512"/>
            <a:ext cx="11728224" cy="6016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3600"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 Connection</a:t>
            </a:r>
          </a:p>
          <a:p>
            <a:pPr marL="0" marR="0" lvl="0" indent="0" algn="l" defTabSz="896386" rtl="0" eaLnBrk="0" fontAlgn="base" latinLnBrk="0" hangingPunct="0">
              <a:lnSpc>
                <a:spcPct val="100000"/>
              </a:lnSpc>
              <a:spcBef>
                <a:spcPct val="0"/>
              </a:spcBef>
              <a:spcAft>
                <a:spcPct val="0"/>
              </a:spcAft>
              <a:buClrTx/>
              <a:buSzTx/>
              <a:tabLst/>
              <a:defRPr/>
            </a:pPr>
            <a:r>
              <a:rPr lang="en-US" sz="3600" b="1" dirty="0">
                <a:solidFill>
                  <a:prstClr val="black"/>
                </a:solidFill>
                <a:latin typeface="+mn-lt"/>
                <a:cs typeface="Segoe UI Light" panose="020B0502040204020203" pitchFamily="34" charset="0"/>
              </a:rPr>
              <a:t>Teams</a:t>
            </a:r>
            <a:endParaRPr kumimoji="0" lang="en-US" sz="3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3600"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a:t>
            </a:r>
          </a:p>
          <a:p>
            <a:pPr marR="0" lvl="0" algn="l" defTabSz="896386" rtl="0" eaLnBrk="0" fontAlgn="base" latinLnBrk="0" hangingPunct="0">
              <a:lnSpc>
                <a:spcPct val="100000"/>
              </a:lnSpc>
              <a:spcBef>
                <a:spcPct val="0"/>
              </a:spcBef>
              <a:spcAft>
                <a:spcPct val="0"/>
              </a:spcAft>
              <a:buClrTx/>
              <a:buSzTx/>
              <a:tabLst/>
              <a:defRPr/>
            </a:pPr>
            <a:r>
              <a:rPr lang="en-US" sz="3600" b="1" dirty="0">
                <a:solidFill>
                  <a:prstClr val="black"/>
                </a:solidFill>
                <a:latin typeface="+mn-lt"/>
                <a:cs typeface="Segoe UI Light" panose="020B0502040204020203" pitchFamily="34" charset="0"/>
              </a:rPr>
              <a:t>Dashboard-in-a-Day prior participation</a:t>
            </a:r>
            <a:endParaRPr kumimoji="0" lang="en-US" sz="3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3600" b="1" dirty="0">
                <a:latin typeface="+mn-lt"/>
                <a:ea typeface="Calibri" panose="020F0502020204030204" pitchFamily="34" charset="0"/>
                <a:cs typeface="Segoe UI" panose="020B0502040204020203" pitchFamily="34" charset="0"/>
              </a:rPr>
              <a:t>Downloaded Class Files</a:t>
            </a:r>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NOTE:</a:t>
            </a:r>
            <a:r>
              <a:rPr lang="en-US" dirty="0"/>
              <a:t>  This lab is using real anonymized data and is provided by </a:t>
            </a:r>
            <a:r>
              <a:rPr lang="en-US" dirty="0" err="1"/>
              <a:t>ObviEnce</a:t>
            </a:r>
            <a:r>
              <a:rPr lang="en-US" dirty="0"/>
              <a:t> LLC. Visit their site to learn about their services: </a:t>
            </a:r>
            <a:r>
              <a:rPr lang="en-US" u="sng" dirty="0">
                <a:hlinkClick r:id="rId3"/>
              </a:rPr>
              <a:t>www.obvience.com </a:t>
            </a:r>
            <a:r>
              <a:rPr lang="en-US" dirty="0">
                <a:hlinkClick r:id="rId3"/>
              </a:rPr>
              <a:t>.</a:t>
            </a:r>
            <a:r>
              <a:rPr lang="en-US" dirty="0"/>
              <a:t>   </a:t>
            </a:r>
          </a:p>
          <a:p>
            <a:r>
              <a:rPr lang="en-US" dirty="0"/>
              <a:t>This data is property of </a:t>
            </a:r>
            <a:r>
              <a:rPr lang="en-US" dirty="0" err="1"/>
              <a:t>ObviEnce</a:t>
            </a:r>
            <a:r>
              <a:rPr lang="en-US" dirty="0"/>
              <a:t> LLC and has been shared for the purpose of demonstrating PowerBI functionality with industry sample data.   Any uses of this data must include this attribution to </a:t>
            </a:r>
            <a:r>
              <a:rPr lang="en-US" dirty="0" err="1"/>
              <a:t>ObviEnce</a:t>
            </a:r>
            <a:r>
              <a:rPr lang="en-US" dirty="0"/>
              <a:t> LLC. </a:t>
            </a:r>
            <a:endParaRPr lang="en-US" kern="0" dirty="0">
              <a:ea typeface="Calibri" panose="020F0502020204030204" pitchFamily="34" charset="0"/>
              <a:cs typeface="Segoe UI" panose="020B0502040204020203"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7" name="Footer Placeholder 6">
            <a:extLst>
              <a:ext uri="{FF2B5EF4-FFF2-40B4-BE49-F238E27FC236}">
                <a16:creationId xmlns:a16="http://schemas.microsoft.com/office/drawing/2014/main" id="{A276B05B-D7FB-4505-93FB-94E6148BDFD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859427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Types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044424"/>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gradFill>
                  <a:gsLst>
                    <a:gs pos="2917">
                      <a:schemeClr val="tx1"/>
                    </a:gs>
                    <a:gs pos="30000">
                      <a:schemeClr val="tx1"/>
                    </a:gs>
                  </a:gsLst>
                  <a:lin ang="5400000" scaled="0"/>
                </a:gradFill>
                <a:latin typeface="+mj-lt"/>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gradFill>
                  <a:gsLst>
                    <a:gs pos="2917">
                      <a:schemeClr val="tx1"/>
                    </a:gs>
                    <a:gs pos="30000">
                      <a:schemeClr val="tx1"/>
                    </a:gs>
                  </a:gsLst>
                  <a:lin ang="5400000" scaled="0"/>
                </a:gradFill>
                <a:latin typeface="+mj-lt"/>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b="1" dirty="0">
                <a:solidFill>
                  <a:srgbClr val="FF0000"/>
                </a:solidFill>
              </a:rPr>
              <a:t>Any – You should never see this in a data model. Bad things can happen!!</a:t>
            </a:r>
          </a:p>
        </p:txBody>
      </p:sp>
      <p:sp>
        <p:nvSpPr>
          <p:cNvPr id="4" name="TextBox 3"/>
          <p:cNvSpPr txBox="1"/>
          <p:nvPr/>
        </p:nvSpPr>
        <p:spPr>
          <a:xfrm>
            <a:off x="267500" y="5752560"/>
            <a:ext cx="1165584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Data type is different from data format</a:t>
            </a:r>
          </a:p>
        </p:txBody>
      </p:sp>
      <p:sp>
        <p:nvSpPr>
          <p:cNvPr id="5" name="Rounded Rectangle 4"/>
          <p:cNvSpPr/>
          <p:nvPr/>
        </p:nvSpPr>
        <p:spPr bwMode="auto">
          <a:xfrm>
            <a:off x="8109679" y="1074729"/>
            <a:ext cx="3344962" cy="3467292"/>
          </a:xfrm>
          <a:prstGeom prst="roundRect">
            <a:avLst/>
          </a:prstGeom>
          <a:solidFill>
            <a:srgbClr val="FDF6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Types</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a:t>
            </a:r>
            <a:br>
              <a:rPr lang="en-US" sz="2400" i="1" dirty="0">
                <a:solidFill>
                  <a:schemeClr val="tx1"/>
                </a:solidFill>
                <a:latin typeface="+mj-lt"/>
                <a:ea typeface="Segoe UI" pitchFamily="34" charset="0"/>
                <a:cs typeface="Segoe UI" pitchFamily="34" charset="0"/>
              </a:rPr>
            </a:br>
            <a:r>
              <a:rPr lang="en-US" sz="2400" i="1" u="sng" dirty="0">
                <a:solidFill>
                  <a:schemeClr val="tx1"/>
                </a:solidFill>
                <a:latin typeface="+mj-lt"/>
                <a:ea typeface="Segoe UI" pitchFamily="34" charset="0"/>
                <a:cs typeface="Segoe UI" pitchFamily="34" charset="0"/>
              </a:rPr>
              <a:t>Query Editor</a:t>
            </a:r>
          </a:p>
          <a:p>
            <a:pPr algn="ctr" defTabSz="932472" fontAlgn="base">
              <a:lnSpc>
                <a:spcPct val="90000"/>
              </a:lnSpc>
              <a:spcBef>
                <a:spcPct val="0"/>
              </a:spcBef>
              <a:spcAft>
                <a:spcPct val="0"/>
              </a:spcAft>
            </a:pPr>
            <a:endParaRPr lang="en-US" sz="2400" i="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Formats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 %, </a:t>
            </a:r>
            <a:r>
              <a:rPr lang="en-US" sz="2400" i="1" dirty="0" err="1">
                <a:solidFill>
                  <a:schemeClr val="tx1"/>
                </a:solidFill>
                <a:latin typeface="+mj-lt"/>
                <a:ea typeface="Segoe UI" pitchFamily="34" charset="0"/>
                <a:cs typeface="Segoe UI" pitchFamily="34" charset="0"/>
              </a:rPr>
              <a:t>etc</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Data Model</a:t>
            </a:r>
          </a:p>
        </p:txBody>
      </p:sp>
      <p:sp>
        <p:nvSpPr>
          <p:cNvPr id="2" name="Footer Placeholder 1">
            <a:extLst>
              <a:ext uri="{FF2B5EF4-FFF2-40B4-BE49-F238E27FC236}">
                <a16:creationId xmlns:a16="http://schemas.microsoft.com/office/drawing/2014/main" id="{2BD9AE12-2019-43FB-9C20-5CD92B1E268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7403855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Hierarchies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400013" y="1424858"/>
            <a:ext cx="7069096" cy="400417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 BI generates Date hierarchies when dates are added to visuals, this allows the end user to drill from Year, Quarter, Month &amp; Day.</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Users can also create custom hierarchies in the model by dragging a lower level field onto the parent.</a:t>
            </a:r>
            <a:endParaRPr lang="en-US" sz="2000" b="1" dirty="0">
              <a:solidFill>
                <a:srgbClr val="00B0F0"/>
              </a:solidFill>
            </a:endParaRPr>
          </a:p>
        </p:txBody>
      </p:sp>
      <p:pic>
        <p:nvPicPr>
          <p:cNvPr id="9" name="Picture 8"/>
          <p:cNvPicPr>
            <a:picLocks noChangeAspect="1"/>
          </p:cNvPicPr>
          <p:nvPr/>
        </p:nvPicPr>
        <p:blipFill>
          <a:blip r:embed="rId4"/>
          <a:stretch>
            <a:fillRect/>
          </a:stretch>
        </p:blipFill>
        <p:spPr>
          <a:xfrm>
            <a:off x="7613964" y="917865"/>
            <a:ext cx="2190939" cy="2888206"/>
          </a:xfrm>
          <a:prstGeom prst="rect">
            <a:avLst/>
          </a:prstGeom>
        </p:spPr>
      </p:pic>
      <p:pic>
        <p:nvPicPr>
          <p:cNvPr id="10" name="Picture 9"/>
          <p:cNvPicPr>
            <a:picLocks noChangeAspect="1"/>
          </p:cNvPicPr>
          <p:nvPr/>
        </p:nvPicPr>
        <p:blipFill>
          <a:blip r:embed="rId5"/>
          <a:stretch>
            <a:fillRect/>
          </a:stretch>
        </p:blipFill>
        <p:spPr>
          <a:xfrm>
            <a:off x="3337276" y="5119276"/>
            <a:ext cx="2535698" cy="1272562"/>
          </a:xfrm>
          <a:prstGeom prst="rect">
            <a:avLst/>
          </a:prstGeom>
        </p:spPr>
      </p:pic>
      <p:sp>
        <p:nvSpPr>
          <p:cNvPr id="2" name="Footer Placeholder 1">
            <a:extLst>
              <a:ext uri="{FF2B5EF4-FFF2-40B4-BE49-F238E27FC236}">
                <a16:creationId xmlns:a16="http://schemas.microsoft.com/office/drawing/2014/main" id="{E2D979B8-DDEA-4733-A997-6CF41AB85D9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907109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Sort By Column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707338"/>
            <a:ext cx="5491122" cy="2853089"/>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Enables sorting one text field by another (numeric) field</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br>
              <a:rPr lang="en-US" sz="2400" b="1" dirty="0">
                <a:gradFill>
                  <a:gsLst>
                    <a:gs pos="2917">
                      <a:schemeClr val="tx1"/>
                    </a:gs>
                    <a:gs pos="30000">
                      <a:schemeClr val="tx1"/>
                    </a:gs>
                  </a:gsLst>
                  <a:lin ang="5400000" scaled="0"/>
                </a:gradFill>
                <a:latin typeface="+mj-lt"/>
              </a:rPr>
            </a:b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Both columns must have the same number of distinct values</a:t>
            </a:r>
            <a:endParaRPr lang="en-US" sz="2000" b="1" dirty="0">
              <a:solidFill>
                <a:srgbClr val="00B0F0"/>
              </a:solidFill>
            </a:endParaRPr>
          </a:p>
        </p:txBody>
      </p:sp>
      <p:pic>
        <p:nvPicPr>
          <p:cNvPr id="5" name="Picture 4"/>
          <p:cNvPicPr>
            <a:picLocks noChangeAspect="1"/>
          </p:cNvPicPr>
          <p:nvPr/>
        </p:nvPicPr>
        <p:blipFill>
          <a:blip r:embed="rId4"/>
          <a:stretch>
            <a:fillRect/>
          </a:stretch>
        </p:blipFill>
        <p:spPr>
          <a:xfrm>
            <a:off x="7574533" y="1727284"/>
            <a:ext cx="3098959" cy="2813195"/>
          </a:xfrm>
          <a:prstGeom prst="rect">
            <a:avLst/>
          </a:prstGeom>
        </p:spPr>
      </p:pic>
      <p:sp>
        <p:nvSpPr>
          <p:cNvPr id="11" name="Rectangle 10"/>
          <p:cNvSpPr/>
          <p:nvPr/>
        </p:nvSpPr>
        <p:spPr bwMode="auto">
          <a:xfrm>
            <a:off x="8429863" y="1957338"/>
            <a:ext cx="519265" cy="7858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80B81D7B-C71D-4476-9171-8D4FF7F9CBA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3115549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1 Lab</a:t>
            </a:r>
          </a:p>
        </p:txBody>
      </p:sp>
      <p:sp>
        <p:nvSpPr>
          <p:cNvPr id="4" name="Rectangle 3"/>
          <p:cNvSpPr/>
          <p:nvPr/>
        </p:nvSpPr>
        <p:spPr>
          <a:xfrm>
            <a:off x="296948" y="1367991"/>
            <a:ext cx="11354582" cy="2616101"/>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up the file </a:t>
            </a:r>
            <a:r>
              <a:rPr lang="en-US" sz="2800" b="1" dirty="0">
                <a:gradFill>
                  <a:gsLst>
                    <a:gs pos="1250">
                      <a:schemeClr val="tx1"/>
                    </a:gs>
                    <a:gs pos="100000">
                      <a:schemeClr val="tx1"/>
                    </a:gs>
                  </a:gsLst>
                  <a:lin ang="5400000" scaled="0"/>
                </a:gradFill>
              </a:rPr>
              <a:t>Pre-</a:t>
            </a:r>
            <a:r>
              <a:rPr lang="en-US" sz="2800" b="1" dirty="0" err="1">
                <a:gradFill>
                  <a:gsLst>
                    <a:gs pos="1250">
                      <a:schemeClr val="tx1"/>
                    </a:gs>
                    <a:gs pos="100000">
                      <a:schemeClr val="tx1"/>
                    </a:gs>
                  </a:gsLst>
                  <a:lin ang="5400000" scaled="0"/>
                </a:gradFill>
              </a:rPr>
              <a:t>class.pbix</a:t>
            </a:r>
            <a:endParaRPr lang="en-US" sz="2800" b="1" dirty="0">
              <a:gradFill>
                <a:gsLst>
                  <a:gs pos="1250">
                    <a:schemeClr val="tx1"/>
                  </a:gs>
                  <a:gs pos="100000">
                    <a:schemeClr val="tx1"/>
                  </a:gs>
                </a:gsLst>
                <a:lin ang="5400000" scaled="0"/>
              </a:gradFill>
            </a:endParaRPr>
          </a:p>
          <a:p>
            <a:pPr marL="457200" indent="-457200">
              <a:buAutoNum type="arabicPeriod"/>
            </a:pPr>
            <a:endParaRPr lang="en-US" sz="2800" b="1" dirty="0">
              <a:gradFill>
                <a:gsLst>
                  <a:gs pos="1250">
                    <a:schemeClr val="tx1"/>
                  </a:gs>
                  <a:gs pos="100000">
                    <a:schemeClr val="tx1"/>
                  </a:gs>
                </a:gsLst>
                <a:lin ang="5400000" scaled="0"/>
              </a:gradFill>
            </a:endParaRPr>
          </a:p>
          <a:p>
            <a:pPr marL="457200" indent="-457200">
              <a:buAutoNum type="arabicPeriod"/>
            </a:pPr>
            <a:r>
              <a:rPr lang="en-US" sz="2800" dirty="0">
                <a:gradFill>
                  <a:gsLst>
                    <a:gs pos="1250">
                      <a:schemeClr val="tx1"/>
                    </a:gs>
                    <a:gs pos="100000">
                      <a:schemeClr val="tx1"/>
                    </a:gs>
                  </a:gsLst>
                  <a:lin ang="5400000" scaled="0"/>
                </a:gradFill>
              </a:rPr>
              <a:t>Create the relationships between the tables!</a:t>
            </a:r>
          </a:p>
          <a:p>
            <a:pPr lvl="1"/>
            <a:r>
              <a:rPr lang="en-US" sz="2400" dirty="0">
                <a:gradFill>
                  <a:gsLst>
                    <a:gs pos="1250">
                      <a:schemeClr val="tx1"/>
                    </a:gs>
                    <a:gs pos="100000">
                      <a:schemeClr val="tx1"/>
                    </a:gs>
                  </a:gsLst>
                  <a:lin ang="5400000" scaled="0"/>
                </a:gradFill>
              </a:rPr>
              <a:t>HINT: You may need to preview some of the tables to see what is in them</a:t>
            </a:r>
          </a:p>
          <a:p>
            <a:pPr lvl="1"/>
            <a:endParaRPr lang="en-US" sz="2800" dirty="0">
              <a:gradFill>
                <a:gsLst>
                  <a:gs pos="1250">
                    <a:schemeClr val="tx1"/>
                  </a:gs>
                  <a:gs pos="100000">
                    <a:schemeClr val="tx1"/>
                  </a:gs>
                </a:gsLst>
                <a:lin ang="5400000" scaled="0"/>
              </a:gradFill>
            </a:endParaRPr>
          </a:p>
          <a:p>
            <a:pPr lvl="1"/>
            <a:r>
              <a:rPr lang="en-US" sz="2800" dirty="0">
                <a:gradFill>
                  <a:gsLst>
                    <a:gs pos="1250">
                      <a:schemeClr val="tx1"/>
                    </a:gs>
                    <a:gs pos="100000">
                      <a:schemeClr val="tx1"/>
                    </a:gs>
                  </a:gsLst>
                  <a:lin ang="5400000" scaled="0"/>
                </a:gradFill>
              </a:rPr>
              <a:t>Think about: What sort of data model are you creating?</a:t>
            </a:r>
          </a:p>
        </p:txBody>
      </p:sp>
      <p:sp>
        <p:nvSpPr>
          <p:cNvPr id="2" name="Footer Placeholder 1">
            <a:extLst>
              <a:ext uri="{FF2B5EF4-FFF2-40B4-BE49-F238E27FC236}">
                <a16:creationId xmlns:a16="http://schemas.microsoft.com/office/drawing/2014/main" id="{8F562194-27A3-4024-9D97-5299A2563CB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7915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1185026"/>
            <a:ext cx="11037454" cy="5004447"/>
          </a:xfrm>
          <a:prstGeom prst="rect">
            <a:avLst/>
          </a:prstGeom>
        </p:spPr>
        <p:txBody>
          <a:bodyPr wrap="square">
            <a:spAutoFit/>
          </a:bodyPr>
          <a:lstStyle/>
          <a:p>
            <a:pPr marL="457200" indent="-457200">
              <a:lnSpc>
                <a:spcPct val="120000"/>
              </a:lnSpc>
              <a:spcAft>
                <a:spcPts val="1800"/>
              </a:spcAft>
              <a:buFont typeface="+mj-lt"/>
              <a:buAutoNum type="arabicPeriod"/>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457200" indent="-457200">
              <a:lnSpc>
                <a:spcPct val="120000"/>
              </a:lnSpc>
              <a:spcAft>
                <a:spcPts val="1800"/>
              </a:spcAft>
              <a:buFont typeface="+mj-lt"/>
              <a:buAutoNum type="arabicPeriod"/>
            </a:pPr>
            <a:r>
              <a:rPr lang="en-US" sz="2400" dirty="0">
                <a:solidFill>
                  <a:schemeClr val="tx1">
                    <a:lumMod val="50000"/>
                  </a:schemeClr>
                </a:solidFill>
              </a:rPr>
              <a:t>What are some advantages of a star schema over a flat or denormalized model?</a:t>
            </a:r>
          </a:p>
          <a:p>
            <a:pPr marL="457200" indent="-457200">
              <a:lnSpc>
                <a:spcPct val="120000"/>
              </a:lnSpc>
              <a:spcAft>
                <a:spcPts val="1800"/>
              </a:spcAft>
              <a:buFont typeface="+mj-lt"/>
              <a:buAutoNum type="arabicPeriod"/>
            </a:pPr>
            <a:r>
              <a:rPr lang="en-US" sz="2400" dirty="0">
                <a:solidFill>
                  <a:schemeClr val="tx1">
                    <a:lumMod val="50000"/>
                  </a:schemeClr>
                </a:solidFill>
              </a:rPr>
              <a:t>How might you improve the performance of a Power BI model?</a:t>
            </a:r>
          </a:p>
          <a:p>
            <a:pPr marL="457200" indent="-457200">
              <a:lnSpc>
                <a:spcPct val="120000"/>
              </a:lnSpc>
              <a:spcAft>
                <a:spcPts val="1800"/>
              </a:spcAft>
              <a:buFont typeface="+mj-lt"/>
              <a:buAutoNum type="arabicPeriod"/>
            </a:pPr>
            <a:r>
              <a:rPr lang="en-US" sz="2400" dirty="0">
                <a:solidFill>
                  <a:schemeClr val="tx1">
                    <a:lumMod val="50000"/>
                  </a:schemeClr>
                </a:solidFill>
              </a:rPr>
              <a:t>How does Power BI store DateTime information? What are some consequences of this?</a:t>
            </a:r>
          </a:p>
          <a:p>
            <a:pPr marL="457200" indent="-457200">
              <a:lnSpc>
                <a:spcPct val="120000"/>
              </a:lnSpc>
              <a:buFont typeface="+mj-lt"/>
              <a:buAutoNum type="arabicPeriod"/>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2" name="Footer Placeholder 1">
            <a:extLst>
              <a:ext uri="{FF2B5EF4-FFF2-40B4-BE49-F238E27FC236}">
                <a16:creationId xmlns:a16="http://schemas.microsoft.com/office/drawing/2014/main" id="{CD969560-6729-470E-B2A6-413B788BE93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793478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2</a:t>
            </a:r>
          </a:p>
          <a:p>
            <a:r>
              <a:rPr lang="en-US" sz="6600" b="1" dirty="0">
                <a:solidFill>
                  <a:schemeClr val="tx1"/>
                </a:solidFill>
              </a:rPr>
              <a:t>DAX </a:t>
            </a:r>
            <a:r>
              <a:rPr lang="en-US" sz="6600" b="1" kern="0" dirty="0">
                <a:solidFill>
                  <a:schemeClr val="tx1"/>
                </a:solidFill>
              </a:rPr>
              <a:t>Calculated Columns &amp; Measures</a:t>
            </a:r>
          </a:p>
          <a:p>
            <a:endParaRPr lang="en-US" sz="6600" b="1" i="1" dirty="0">
              <a:solidFill>
                <a:schemeClr val="tx1"/>
              </a:solidFill>
            </a:endParaRPr>
          </a:p>
        </p:txBody>
      </p:sp>
      <p:sp>
        <p:nvSpPr>
          <p:cNvPr id="2" name="Footer Placeholder 1">
            <a:extLst>
              <a:ext uri="{FF2B5EF4-FFF2-40B4-BE49-F238E27FC236}">
                <a16:creationId xmlns:a16="http://schemas.microsoft.com/office/drawing/2014/main" id="{43A5E336-DBB8-4204-A271-18B015BC79B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2293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OBJECTIVE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2095958"/>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differences between calculated columns and measures (uses, evaluation, performance, etc.)</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36</a:t>
            </a:fld>
            <a:endParaRPr lang="en-US" dirty="0"/>
          </a:p>
        </p:txBody>
      </p:sp>
    </p:spTree>
    <p:extLst>
      <p:ext uri="{BB962C8B-B14F-4D97-AF65-F5344CB8AC3E}">
        <p14:creationId xmlns:p14="http://schemas.microsoft.com/office/powerpoint/2010/main" val="407213590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Level Set</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502291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looks similar to Excel functions but they have key differences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is a very deep and elegant…</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This class provides a solid base in DAX, but don’t expect to leave being able to write the most complex DAX patterns--they take practice.</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DB3E1EF4-2591-447D-B2B2-0D33445429AE}"/>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27F37051-848B-4172-B256-57CA59B9038E}"/>
              </a:ext>
            </a:extLst>
          </p:cNvPr>
          <p:cNvSpPr>
            <a:spLocks noGrp="1"/>
          </p:cNvSpPr>
          <p:nvPr>
            <p:ph type="sldNum" sz="quarter" idx="11"/>
          </p:nvPr>
        </p:nvSpPr>
        <p:spPr/>
        <p:txBody>
          <a:bodyPr/>
          <a:lstStyle/>
          <a:p>
            <a:fld id="{4E4C8473-95EA-48C2-917D-84A3AF9AB99B}" type="slidenum">
              <a:rPr lang="en-US" smtClean="0"/>
              <a:t>37</a:t>
            </a:fld>
            <a:endParaRPr lang="en-US" dirty="0"/>
          </a:p>
        </p:txBody>
      </p:sp>
    </p:spTree>
    <p:extLst>
      <p:ext uri="{BB962C8B-B14F-4D97-AF65-F5344CB8AC3E}">
        <p14:creationId xmlns:p14="http://schemas.microsoft.com/office/powerpoint/2010/main" val="45081618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71039" y="5720717"/>
            <a:ext cx="8026424"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4134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955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FD9D8697-D5D4-46D4-BABB-C3B57A6F0F9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220741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3" name="Footer Placeholder 2">
            <a:extLst>
              <a:ext uri="{FF2B5EF4-FFF2-40B4-BE49-F238E27FC236}">
                <a16:creationId xmlns:a16="http://schemas.microsoft.com/office/drawing/2014/main" id="{CE160B5B-D833-4AD6-8906-63F14440828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1710219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787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91321" y="2551202"/>
            <a:ext cx="11280747" cy="3907964"/>
          </a:xfrm>
          <a:prstGeom prst="rect">
            <a:avLst/>
          </a:prstGeom>
          <a:noFill/>
        </p:spPr>
        <p:txBody>
          <a:bodyPr wrap="square" lIns="182880" tIns="146304" rIns="182880" bIns="146304" numCol="2" spcCol="640080" rtlCol="0">
            <a:noAutofit/>
          </a:bodyPr>
          <a:lstStyle/>
          <a:p>
            <a:pPr marL="342900" marR="0" lvl="0" indent="-342900" defTabSz="914400" eaLnBrk="1" fontAlgn="auto" latinLnBrk="0" hangingPunct="1">
              <a:lnSpc>
                <a:spcPct val="12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schemeClr val="tx1">
                    <a:lumMod val="50000"/>
                  </a:schemeClr>
                </a:solidFill>
                <a:effectLst/>
                <a:uLnTx/>
                <a:uFillTx/>
              </a:rPr>
              <a:t>Understand basic</a:t>
            </a:r>
            <a:r>
              <a:rPr kumimoji="0" lang="en-US" sz="2400" b="0" i="0" u="none" strike="noStrike" kern="0" cap="none" spc="0" normalizeH="0" noProof="0" dirty="0">
                <a:ln>
                  <a:noFill/>
                </a:ln>
                <a:solidFill>
                  <a:schemeClr val="tx1">
                    <a:lumMod val="50000"/>
                  </a:schemeClr>
                </a:solidFill>
                <a:effectLst/>
                <a:uLnTx/>
                <a:uFillTx/>
              </a:rPr>
              <a:t> concepts of Data Modeling</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concepts of calculated columns and measures</a:t>
            </a:r>
            <a:br>
              <a:rPr lang="en-US" sz="2400" dirty="0">
                <a:solidFill>
                  <a:schemeClr val="tx1">
                    <a:lumMod val="50000"/>
                  </a:schemeClr>
                </a:solidFill>
              </a:rPr>
            </a:br>
            <a:br>
              <a:rPr lang="en-US" sz="2400" dirty="0">
                <a:solidFill>
                  <a:schemeClr val="tx1">
                    <a:lumMod val="50000"/>
                  </a:schemeClr>
                </a:solidFill>
              </a:rPr>
            </a:b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standard DAX patterns &amp; CALCULATE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evaluation contexts and their impact on calculations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ability to parse data modeling formulas </a:t>
            </a: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2" name="Footer Placeholder 11">
            <a:extLst>
              <a:ext uri="{FF2B5EF4-FFF2-40B4-BE49-F238E27FC236}">
                <a16:creationId xmlns:a16="http://schemas.microsoft.com/office/drawing/2014/main" id="{17707EC7-4DBD-4D4E-BC45-C2FCC31C0A7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616829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a Calculated Column?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272242" y="6090926"/>
            <a:ext cx="11529201"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Always refer to a calculated column by its full name -&gt; </a:t>
            </a:r>
            <a:r>
              <a:rPr lang="en-US" b="1" dirty="0">
                <a:gradFill>
                  <a:gsLst>
                    <a:gs pos="2917">
                      <a:schemeClr val="tx1"/>
                    </a:gs>
                    <a:gs pos="30000">
                      <a:schemeClr val="tx1"/>
                    </a:gs>
                  </a:gsLst>
                  <a:lin ang="5400000" scaled="0"/>
                </a:gradFill>
              </a:rPr>
              <a:t>TableName[ColumnName]</a:t>
            </a:r>
          </a:p>
        </p:txBody>
      </p:sp>
      <p:sp>
        <p:nvSpPr>
          <p:cNvPr id="15" name="TextBox 14"/>
          <p:cNvSpPr txBox="1"/>
          <p:nvPr/>
        </p:nvSpPr>
        <p:spPr>
          <a:xfrm>
            <a:off x="9089291" y="5384543"/>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Calculated Column</a:t>
            </a:r>
          </a:p>
        </p:txBody>
      </p:sp>
      <p:cxnSp>
        <p:nvCxnSpPr>
          <p:cNvPr id="16" name="Straight Arrow Connector 15"/>
          <p:cNvCxnSpPr/>
          <p:nvPr/>
        </p:nvCxnSpPr>
        <p:spPr>
          <a:xfrm>
            <a:off x="10335630" y="5242655"/>
            <a:ext cx="0" cy="270556"/>
          </a:xfrm>
          <a:prstGeom prst="straightConnector1">
            <a:avLst/>
          </a:prstGeom>
          <a:ln w="28575">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4" name="Picture 3"/>
          <p:cNvPicPr>
            <a:picLocks noChangeAspect="1"/>
          </p:cNvPicPr>
          <p:nvPr/>
        </p:nvPicPr>
        <p:blipFill>
          <a:blip r:embed="rId4"/>
          <a:stretch>
            <a:fillRect/>
          </a:stretch>
        </p:blipFill>
        <p:spPr>
          <a:xfrm>
            <a:off x="560627" y="1834301"/>
            <a:ext cx="11069585" cy="3230235"/>
          </a:xfrm>
          <a:prstGeom prst="rect">
            <a:avLst/>
          </a:prstGeom>
        </p:spPr>
      </p:pic>
      <p:sp>
        <p:nvSpPr>
          <p:cNvPr id="9" name="Rectangle 8"/>
          <p:cNvSpPr/>
          <p:nvPr/>
        </p:nvSpPr>
        <p:spPr bwMode="auto">
          <a:xfrm>
            <a:off x="10123980" y="2313394"/>
            <a:ext cx="1113995" cy="279872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FF029D53-E7EC-440D-A639-1C6792CE44D5}"/>
              </a:ext>
            </a:extLst>
          </p:cNvPr>
          <p:cNvSpPr>
            <a:spLocks noGrp="1"/>
          </p:cNvSpPr>
          <p:nvPr>
            <p:ph type="ftr" sz="quarter" idx="3"/>
          </p:nvPr>
        </p:nvSpPr>
        <p:spPr/>
        <p:txBody>
          <a:bodyPr/>
          <a:lstStyle/>
          <a:p>
            <a:r>
              <a:rPr lang="en-US"/>
              <a:t>© 2017 Microsoft. All rights reserved.</a:t>
            </a:r>
            <a:endParaRPr lang="en-US" dirty="0"/>
          </a:p>
        </p:txBody>
      </p:sp>
      <p:sp>
        <p:nvSpPr>
          <p:cNvPr id="11" name="Rectangle 10">
            <a:extLst>
              <a:ext uri="{FF2B5EF4-FFF2-40B4-BE49-F238E27FC236}">
                <a16:creationId xmlns:a16="http://schemas.microsoft.com/office/drawing/2014/main" id="{E2B7CDF9-1CBD-4ACA-B6D7-D6E283992EF1}"/>
              </a:ext>
            </a:extLst>
          </p:cNvPr>
          <p:cNvSpPr/>
          <p:nvPr/>
        </p:nvSpPr>
        <p:spPr>
          <a:xfrm>
            <a:off x="268311" y="1126717"/>
            <a:ext cx="11654216" cy="369332"/>
          </a:xfrm>
          <a:prstGeom prst="rect">
            <a:avLst/>
          </a:prstGeom>
        </p:spPr>
        <p:txBody>
          <a:bodyPr wrap="none">
            <a:spAutoFit/>
          </a:bodyPr>
          <a:lstStyle/>
          <a:p>
            <a:r>
              <a:rPr lang="en-US" b="1" dirty="0">
                <a:solidFill>
                  <a:srgbClr val="00B0F0"/>
                </a:solidFill>
              </a:rPr>
              <a:t>Price Band = IF{</a:t>
            </a:r>
            <a:r>
              <a:rPr lang="en-US" b="1" dirty="0" err="1">
                <a:solidFill>
                  <a:srgbClr val="00B0F0"/>
                </a:solidFill>
              </a:rPr>
              <a:t>ProductDim</a:t>
            </a:r>
            <a:r>
              <a:rPr lang="en-US" b="1" dirty="0">
                <a:solidFill>
                  <a:srgbClr val="00B0F0"/>
                </a:solidFill>
              </a:rPr>
              <a:t>[Unit Price] &lt;=25, “Low”, IF(</a:t>
            </a:r>
            <a:r>
              <a:rPr lang="en-US" b="1" dirty="0" err="1">
                <a:solidFill>
                  <a:srgbClr val="00B0F0"/>
                </a:solidFill>
              </a:rPr>
              <a:t>ProductDim</a:t>
            </a:r>
            <a:r>
              <a:rPr lang="en-US" b="1" dirty="0">
                <a:solidFill>
                  <a:srgbClr val="00B0F0"/>
                </a:solidFill>
              </a:rPr>
              <a:t>[</a:t>
            </a:r>
            <a:r>
              <a:rPr lang="en-US" b="1" dirty="0" err="1">
                <a:solidFill>
                  <a:srgbClr val="00B0F0"/>
                </a:solidFill>
              </a:rPr>
              <a:t>UnitPrice</a:t>
            </a:r>
            <a:r>
              <a:rPr lang="en-US" b="1" dirty="0">
                <a:solidFill>
                  <a:srgbClr val="00B0F0"/>
                </a:solidFill>
              </a:rPr>
              <a:t>] &lt;=50 “Medium”, “High”))</a:t>
            </a:r>
          </a:p>
        </p:txBody>
      </p:sp>
    </p:spTree>
    <p:extLst>
      <p:ext uri="{BB962C8B-B14F-4D97-AF65-F5344CB8AC3E}">
        <p14:creationId xmlns:p14="http://schemas.microsoft.com/office/powerpoint/2010/main" val="11423271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553" y="1398052"/>
            <a:ext cx="4399577" cy="613185"/>
          </a:xfrm>
        </p:spPr>
        <p:txBody>
          <a:bodyPr vert="horz" wrap="square" lIns="146304" tIns="91440" rIns="146304" bIns="91440" rtlCol="0" anchor="t">
            <a:noAutofit/>
          </a:bodyPr>
          <a:lstStyle/>
          <a:p>
            <a:r>
              <a:rPr lang="en-US" sz="2800" b="1" dirty="0">
                <a:latin typeface="+mn-lt"/>
              </a:rPr>
              <a:t>Calculated Column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9034" y="36543"/>
            <a:ext cx="11415608"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76553" y="4479296"/>
            <a:ext cx="11370804" cy="1166473"/>
          </a:xfrm>
          <a:prstGeom prst="rect">
            <a:avLst/>
          </a:prstGeom>
        </p:spPr>
        <p:txBody>
          <a:bodyPr wrap="square">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Note:</a:t>
            </a:r>
            <a:r>
              <a:rPr lang="en-US" sz="2400" dirty="0">
                <a:gradFill>
                  <a:gsLst>
                    <a:gs pos="2917">
                      <a:srgbClr val="505050"/>
                    </a:gs>
                    <a:gs pos="30000">
                      <a:srgbClr val="505050"/>
                    </a:gs>
                  </a:gsLst>
                  <a:lin ang="5400000" scaled="0"/>
                </a:gradFill>
              </a:rPr>
              <a:t> If given a choice, creating the column in “M” or “Query Editor” will give you better compression.</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4"/>
          <a:stretch>
            <a:fillRect/>
          </a:stretch>
        </p:blipFill>
        <p:spPr>
          <a:xfrm>
            <a:off x="276553" y="2116176"/>
            <a:ext cx="5539631" cy="1616530"/>
          </a:xfrm>
          <a:prstGeom prst="rect">
            <a:avLst/>
          </a:prstGeom>
        </p:spPr>
      </p:pic>
      <p:pic>
        <p:nvPicPr>
          <p:cNvPr id="5" name="Picture 4">
            <a:extLst>
              <a:ext uri="{FF2B5EF4-FFF2-40B4-BE49-F238E27FC236}">
                <a16:creationId xmlns:a16="http://schemas.microsoft.com/office/drawing/2014/main" id="{68E44F42-10DA-4031-93FC-6B1EFB51FC0A}"/>
              </a:ext>
            </a:extLst>
          </p:cNvPr>
          <p:cNvPicPr>
            <a:picLocks noChangeAspect="1"/>
          </p:cNvPicPr>
          <p:nvPr/>
        </p:nvPicPr>
        <p:blipFill>
          <a:blip r:embed="rId5"/>
          <a:stretch>
            <a:fillRect/>
          </a:stretch>
        </p:blipFill>
        <p:spPr>
          <a:xfrm>
            <a:off x="6509663" y="2116176"/>
            <a:ext cx="5062743" cy="1616530"/>
          </a:xfrm>
          <a:prstGeom prst="rect">
            <a:avLst/>
          </a:prstGeom>
        </p:spPr>
      </p:pic>
      <p:sp>
        <p:nvSpPr>
          <p:cNvPr id="10" name="Title 1">
            <a:extLst>
              <a:ext uri="{FF2B5EF4-FFF2-40B4-BE49-F238E27FC236}">
                <a16:creationId xmlns:a16="http://schemas.microsoft.com/office/drawing/2014/main" id="{E9F4737A-5A03-4A1F-8124-3D165C0A2968}"/>
              </a:ext>
            </a:extLst>
          </p:cNvPr>
          <p:cNvSpPr txBox="1">
            <a:spLocks/>
          </p:cNvSpPr>
          <p:nvPr/>
        </p:nvSpPr>
        <p:spPr>
          <a:xfrm>
            <a:off x="6407576" y="1398052"/>
            <a:ext cx="5688452" cy="61318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Custom Column in “Query Editor”</a:t>
            </a:r>
          </a:p>
        </p:txBody>
      </p:sp>
      <p:sp>
        <p:nvSpPr>
          <p:cNvPr id="3" name="Footer Placeholder 2">
            <a:extLst>
              <a:ext uri="{FF2B5EF4-FFF2-40B4-BE49-F238E27FC236}">
                <a16:creationId xmlns:a16="http://schemas.microsoft.com/office/drawing/2014/main" id="{4D1589AC-86CE-4A64-9065-C714F75FA75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58306291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0092" y="1661841"/>
            <a:ext cx="5146431" cy="3336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7500" y="1168307"/>
            <a:ext cx="11655840" cy="524527"/>
          </a:xfrm>
        </p:spPr>
        <p:txBody>
          <a:bodyPr vert="horz" wrap="square" lIns="146304" tIns="91440" rIns="146304" bIns="91440" rtlCol="0" anchor="t">
            <a:noAutofit/>
          </a:bodyPr>
          <a:lstStyle/>
          <a:p>
            <a:r>
              <a:rPr lang="en-US" sz="2800" b="1" dirty="0">
                <a:latin typeface="+mn-lt"/>
              </a:rPr>
              <a:t>Calculated Column – Accessing columns from other Tables in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3" name="Rectangle 2"/>
          <p:cNvSpPr/>
          <p:nvPr/>
        </p:nvSpPr>
        <p:spPr>
          <a:xfrm>
            <a:off x="355042" y="5096750"/>
            <a:ext cx="11463578" cy="157581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Often you want to access columns from multiple tables to create a Calculated Columns</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Let us say you want to calculate COGs, which is Units * Units Cost</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Units Cost is in another Table</a:t>
            </a:r>
          </a:p>
        </p:txBody>
      </p:sp>
      <p:sp>
        <p:nvSpPr>
          <p:cNvPr id="4" name="Footer Placeholder 3">
            <a:extLst>
              <a:ext uri="{FF2B5EF4-FFF2-40B4-BE49-F238E27FC236}">
                <a16:creationId xmlns:a16="http://schemas.microsoft.com/office/drawing/2014/main" id="{B02DB027-4792-421B-BF79-0599931D489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3982090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47072" y="4419923"/>
            <a:ext cx="4973449" cy="1112482"/>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Row Context and Multiple Tables – RELATED Function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RELATED Function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3" name="Rectangle 2"/>
          <p:cNvSpPr/>
          <p:nvPr/>
        </p:nvSpPr>
        <p:spPr>
          <a:xfrm>
            <a:off x="824236" y="1915317"/>
            <a:ext cx="6928179" cy="369332"/>
          </a:xfrm>
          <a:prstGeom prst="rect">
            <a:avLst/>
          </a:prstGeom>
        </p:spPr>
        <p:txBody>
          <a:bodyPr wrap="none">
            <a:spAutoFit/>
          </a:bodyPr>
          <a:lstStyle/>
          <a:p>
            <a:r>
              <a:rPr lang="en-US" b="1" dirty="0">
                <a:solidFill>
                  <a:srgbClr val="00B0F0"/>
                </a:solidFill>
              </a:rPr>
              <a:t>Sales COGS = RELATED(ProductDim[Unit Cost]) * Sales[Units]</a:t>
            </a:r>
          </a:p>
        </p:txBody>
      </p:sp>
      <p:grpSp>
        <p:nvGrpSpPr>
          <p:cNvPr id="5" name="Group 4"/>
          <p:cNvGrpSpPr/>
          <p:nvPr/>
        </p:nvGrpSpPr>
        <p:grpSpPr>
          <a:xfrm>
            <a:off x="2354024" y="2786634"/>
            <a:ext cx="4186098" cy="2011570"/>
            <a:chOff x="2354024" y="2786634"/>
            <a:chExt cx="4186098" cy="2011570"/>
          </a:xfrm>
        </p:grpSpPr>
        <p:pic>
          <p:nvPicPr>
            <p:cNvPr id="4" name="Picture 3"/>
            <p:cNvPicPr>
              <a:picLocks noChangeAspect="1"/>
            </p:cNvPicPr>
            <p:nvPr/>
          </p:nvPicPr>
          <p:blipFill>
            <a:blip r:embed="rId5"/>
            <a:stretch>
              <a:fillRect/>
            </a:stretch>
          </p:blipFill>
          <p:spPr>
            <a:xfrm>
              <a:off x="2354025" y="2786634"/>
              <a:ext cx="4186097" cy="1101214"/>
            </a:xfrm>
            <a:prstGeom prst="rect">
              <a:avLst/>
            </a:prstGeom>
          </p:spPr>
        </p:pic>
        <p:sp>
          <p:nvSpPr>
            <p:cNvPr id="10" name="Rectangle 9"/>
            <p:cNvSpPr/>
            <p:nvPr/>
          </p:nvSpPr>
          <p:spPr bwMode="auto">
            <a:xfrm>
              <a:off x="2354024" y="2924307"/>
              <a:ext cx="4186097" cy="2064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urved Left Arrow 11"/>
            <p:cNvSpPr/>
            <p:nvPr/>
          </p:nvSpPr>
          <p:spPr bwMode="auto">
            <a:xfrm flipH="1">
              <a:off x="3877963" y="2919300"/>
              <a:ext cx="597698" cy="1878904"/>
            </a:xfrm>
            <a:prstGeom prst="curvedLeftArrow">
              <a:avLst>
                <a:gd name="adj1" fmla="val 33637"/>
                <a:gd name="adj2" fmla="val 50000"/>
                <a:gd name="adj3" fmla="val 25000"/>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p:cNvSpPr/>
          <p:nvPr/>
        </p:nvSpPr>
        <p:spPr bwMode="auto">
          <a:xfrm>
            <a:off x="4469465" y="4571424"/>
            <a:ext cx="4375134" cy="15297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355042" y="6081100"/>
            <a:ext cx="5979522" cy="4247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RELATED is just like VLOOKUP in Excel</a:t>
            </a:r>
          </a:p>
        </p:txBody>
      </p:sp>
      <p:sp>
        <p:nvSpPr>
          <p:cNvPr id="11" name="Footer Placeholder 10">
            <a:extLst>
              <a:ext uri="{FF2B5EF4-FFF2-40B4-BE49-F238E27FC236}">
                <a16:creationId xmlns:a16="http://schemas.microsoft.com/office/drawing/2014/main" id="{55CA9797-6C5B-451B-9FCE-EE6F4D15D930}"/>
              </a:ext>
            </a:extLst>
          </p:cNvPr>
          <p:cNvSpPr>
            <a:spLocks noGrp="1"/>
          </p:cNvSpPr>
          <p:nvPr>
            <p:ph type="ftr" sz="quarter" idx="3"/>
          </p:nvPr>
        </p:nvSpPr>
        <p:spPr/>
        <p:txBody>
          <a:bodyPr/>
          <a:lstStyle/>
          <a:p>
            <a:r>
              <a:rPr lang="en-US"/>
              <a:t>© 2017 Microsoft. All rights reserved.</a:t>
            </a:r>
            <a:endParaRPr lang="en-US" dirty="0"/>
          </a:p>
        </p:txBody>
      </p:sp>
      <p:sp>
        <p:nvSpPr>
          <p:cNvPr id="16" name="Rectangle 15">
            <a:extLst>
              <a:ext uri="{FF2B5EF4-FFF2-40B4-BE49-F238E27FC236}">
                <a16:creationId xmlns:a16="http://schemas.microsoft.com/office/drawing/2014/main" id="{77610F1C-755C-41BE-AE6E-B5132BAB7B28}"/>
              </a:ext>
            </a:extLst>
          </p:cNvPr>
          <p:cNvSpPr/>
          <p:nvPr/>
        </p:nvSpPr>
        <p:spPr>
          <a:xfrm>
            <a:off x="824235" y="2289552"/>
            <a:ext cx="7154716" cy="369332"/>
          </a:xfrm>
          <a:prstGeom prst="rect">
            <a:avLst/>
          </a:prstGeom>
        </p:spPr>
        <p:txBody>
          <a:bodyPr wrap="none">
            <a:spAutoFit/>
          </a:bodyPr>
          <a:lstStyle/>
          <a:p>
            <a:r>
              <a:rPr lang="en-US" b="1" dirty="0">
                <a:solidFill>
                  <a:srgbClr val="00B0F0"/>
                </a:solidFill>
              </a:rPr>
              <a:t>Sales Amount = RELATED(ProductDim[Unit Price]) * Sales[Units]</a:t>
            </a:r>
          </a:p>
        </p:txBody>
      </p:sp>
    </p:spTree>
    <p:extLst>
      <p:ext uri="{BB962C8B-B14F-4D97-AF65-F5344CB8AC3E}">
        <p14:creationId xmlns:p14="http://schemas.microsoft.com/office/powerpoint/2010/main" val="389641881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C8BB2-1958-4322-AE5F-7D2152C3560F}"/>
              </a:ext>
            </a:extLst>
          </p:cNvPr>
          <p:cNvPicPr>
            <a:picLocks noChangeAspect="1"/>
          </p:cNvPicPr>
          <p:nvPr/>
        </p:nvPicPr>
        <p:blipFill>
          <a:blip r:embed="rId3"/>
          <a:stretch>
            <a:fillRect/>
          </a:stretch>
        </p:blipFill>
        <p:spPr>
          <a:xfrm>
            <a:off x="1003361" y="3878346"/>
            <a:ext cx="6582359" cy="2515146"/>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RELATED Function Example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RELATED Function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1" name="Rectangle 10"/>
          <p:cNvSpPr/>
          <p:nvPr/>
        </p:nvSpPr>
        <p:spPr>
          <a:xfrm>
            <a:off x="355042" y="1844713"/>
            <a:ext cx="11470762" cy="1486561"/>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t>
            </a:r>
            <a:r>
              <a:rPr lang="en-US" sz="2400" i="1" dirty="0">
                <a:gradFill>
                  <a:gsLst>
                    <a:gs pos="2917">
                      <a:schemeClr val="tx1"/>
                    </a:gs>
                    <a:gs pos="30000">
                      <a:schemeClr val="tx1"/>
                    </a:gs>
                  </a:gsLst>
                  <a:lin ang="5400000" scaled="0"/>
                </a:gradFill>
              </a:rPr>
              <a:t>could</a:t>
            </a:r>
            <a:r>
              <a:rPr lang="en-US" sz="2400" dirty="0">
                <a:gradFill>
                  <a:gsLst>
                    <a:gs pos="2917">
                      <a:schemeClr val="tx1"/>
                    </a:gs>
                    <a:gs pos="30000">
                      <a:schemeClr val="tx1"/>
                    </a:gs>
                  </a:gsLst>
                  <a:lin ang="5400000" scaled="0"/>
                </a:gradFill>
              </a:rPr>
              <a:t> follow a chain of relationship from Many side to 1 side using RELATED</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b="1" dirty="0">
                <a:solidFill>
                  <a:srgbClr val="00B0F0"/>
                </a:solidFill>
              </a:rPr>
              <a:t>Sales City State= RELATED(</a:t>
            </a:r>
            <a:r>
              <a:rPr lang="en-US" b="1" dirty="0" err="1">
                <a:solidFill>
                  <a:srgbClr val="00B0F0"/>
                </a:solidFill>
              </a:rPr>
              <a:t>GeoDim</a:t>
            </a:r>
            <a:r>
              <a:rPr lang="en-US" b="1" dirty="0">
                <a:solidFill>
                  <a:srgbClr val="00B0F0"/>
                </a:solidFill>
              </a:rPr>
              <a:t>[City]) &amp; “, ” &amp; RELATED(</a:t>
            </a:r>
            <a:r>
              <a:rPr lang="en-US" b="1" dirty="0" err="1">
                <a:solidFill>
                  <a:srgbClr val="00B0F0"/>
                </a:solidFill>
              </a:rPr>
              <a:t>GeoDim</a:t>
            </a:r>
            <a:r>
              <a:rPr lang="en-US" b="1" dirty="0">
                <a:solidFill>
                  <a:srgbClr val="00B0F0"/>
                </a:solidFill>
              </a:rPr>
              <a:t>[State])</a:t>
            </a:r>
          </a:p>
        </p:txBody>
      </p:sp>
      <p:sp>
        <p:nvSpPr>
          <p:cNvPr id="13" name="Curved Left Arrow 12"/>
          <p:cNvSpPr/>
          <p:nvPr/>
        </p:nvSpPr>
        <p:spPr bwMode="auto">
          <a:xfrm rot="5400000" flipH="1">
            <a:off x="5152881" y="3642482"/>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rved Left Arrow 13"/>
          <p:cNvSpPr/>
          <p:nvPr/>
        </p:nvSpPr>
        <p:spPr bwMode="auto">
          <a:xfrm rot="5400000" flipH="1">
            <a:off x="2932690" y="3291226"/>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8C917F09-A5C7-4A60-8EA0-57EEEA65A13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131670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Calculated Column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6498"/>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C89F7766-69C0-423C-A3C8-E203BDB492B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8247743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Best Practices with DAX Calculated Columns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5" y="49189"/>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Best Practices – Calculated Columns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1844713"/>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sp>
        <p:nvSpPr>
          <p:cNvPr id="3" name="Footer Placeholder 2">
            <a:extLst>
              <a:ext uri="{FF2B5EF4-FFF2-40B4-BE49-F238E27FC236}">
                <a16:creationId xmlns:a16="http://schemas.microsoft.com/office/drawing/2014/main" id="{6CEB4131-A798-465F-B6AB-8C5D7006316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23883662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2" name="Rectangle 1"/>
          <p:cNvSpPr/>
          <p:nvPr/>
        </p:nvSpPr>
        <p:spPr bwMode="auto">
          <a:xfrm>
            <a:off x="1993900"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3" name="Footer Placeholder 2">
            <a:extLst>
              <a:ext uri="{FF2B5EF4-FFF2-40B4-BE49-F238E27FC236}">
                <a16:creationId xmlns:a16="http://schemas.microsoft.com/office/drawing/2014/main" id="{431F14B7-276B-43AD-A8B5-CD4CC7797BDE}"/>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91088995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05197" y="852372"/>
            <a:ext cx="2017683" cy="222061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Default Summarization?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Default Summarization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3" name="Picture 2"/>
          <p:cNvPicPr>
            <a:picLocks noChangeAspect="1"/>
          </p:cNvPicPr>
          <p:nvPr/>
        </p:nvPicPr>
        <p:blipFill>
          <a:blip r:embed="rId5"/>
          <a:stretch>
            <a:fillRect/>
          </a:stretch>
        </p:blipFill>
        <p:spPr>
          <a:xfrm>
            <a:off x="1303337" y="1985462"/>
            <a:ext cx="4407278" cy="3295650"/>
          </a:xfrm>
          <a:prstGeom prst="rect">
            <a:avLst/>
          </a:prstGeom>
        </p:spPr>
      </p:pic>
      <p:pic>
        <p:nvPicPr>
          <p:cNvPr id="5" name="Picture 4"/>
          <p:cNvPicPr>
            <a:picLocks noChangeAspect="1"/>
          </p:cNvPicPr>
          <p:nvPr/>
        </p:nvPicPr>
        <p:blipFill>
          <a:blip r:embed="rId6"/>
          <a:stretch>
            <a:fillRect/>
          </a:stretch>
        </p:blipFill>
        <p:spPr>
          <a:xfrm>
            <a:off x="6230632" y="2647188"/>
            <a:ext cx="1674104" cy="2503030"/>
          </a:xfrm>
          <a:prstGeom prst="rect">
            <a:avLst/>
          </a:prstGeom>
        </p:spPr>
      </p:pic>
      <p:sp>
        <p:nvSpPr>
          <p:cNvPr id="13" name="Rectangle 12"/>
          <p:cNvSpPr/>
          <p:nvPr/>
        </p:nvSpPr>
        <p:spPr bwMode="auto">
          <a:xfrm>
            <a:off x="8905196" y="1271210"/>
            <a:ext cx="1318095" cy="15469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360039" y="5681621"/>
            <a:ext cx="11470762" cy="83407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Sales Amount is automatically summed for each category </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should set this summarization for all numeric fields in the </a:t>
            </a:r>
            <a:r>
              <a:rPr lang="en-US" sz="2400" b="1" dirty="0">
                <a:gradFill>
                  <a:gsLst>
                    <a:gs pos="2917">
                      <a:schemeClr val="tx1"/>
                    </a:gs>
                    <a:gs pos="30000">
                      <a:schemeClr val="tx1"/>
                    </a:gs>
                  </a:gsLst>
                  <a:lin ang="5400000" scaled="0"/>
                </a:gradFill>
              </a:rPr>
              <a:t>Modeling</a:t>
            </a:r>
            <a:r>
              <a:rPr lang="en-US" sz="2400" dirty="0">
                <a:gradFill>
                  <a:gsLst>
                    <a:gs pos="2917">
                      <a:schemeClr val="tx1"/>
                    </a:gs>
                    <a:gs pos="30000">
                      <a:schemeClr val="tx1"/>
                    </a:gs>
                  </a:gsLst>
                  <a:lin ang="5400000" scaled="0"/>
                </a:gradFill>
              </a:rPr>
              <a:t> ribbon</a:t>
            </a:r>
          </a:p>
        </p:txBody>
      </p:sp>
      <p:sp>
        <p:nvSpPr>
          <p:cNvPr id="11" name="Rectangle 10"/>
          <p:cNvSpPr/>
          <p:nvPr/>
        </p:nvSpPr>
        <p:spPr>
          <a:xfrm>
            <a:off x="7457534" y="895933"/>
            <a:ext cx="1496146"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On the Modeling ribbon</a:t>
            </a:r>
          </a:p>
        </p:txBody>
      </p:sp>
      <p:sp>
        <p:nvSpPr>
          <p:cNvPr id="12" name="Rectangle 11"/>
          <p:cNvSpPr/>
          <p:nvPr/>
        </p:nvSpPr>
        <p:spPr>
          <a:xfrm>
            <a:off x="7865987" y="3617587"/>
            <a:ext cx="2078417"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For an individual visualization</a:t>
            </a:r>
          </a:p>
        </p:txBody>
      </p:sp>
      <p:sp>
        <p:nvSpPr>
          <p:cNvPr id="14" name="Rectangle 13"/>
          <p:cNvSpPr/>
          <p:nvPr/>
        </p:nvSpPr>
        <p:spPr bwMode="auto">
          <a:xfrm>
            <a:off x="6967958" y="3776845"/>
            <a:ext cx="898030" cy="13733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ooter Placeholder 8">
            <a:extLst>
              <a:ext uri="{FF2B5EF4-FFF2-40B4-BE49-F238E27FC236}">
                <a16:creationId xmlns:a16="http://schemas.microsoft.com/office/drawing/2014/main" id="{106FE780-EBB0-454E-9121-76933250C34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3484306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Quick Measures are wizard driven DAX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Quick Measures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355042" y="1556548"/>
            <a:ext cx="11099599" cy="2215991"/>
          </a:xfrm>
          <a:prstGeom prst="rect">
            <a:avLst/>
          </a:prstGeom>
        </p:spPr>
        <p:txBody>
          <a:bodyPr wrap="square">
            <a:spAutoFit/>
          </a:bodyPr>
          <a:lstStyle/>
          <a:p>
            <a:pPr>
              <a:lnSpc>
                <a:spcPct val="90000"/>
              </a:lnSpc>
              <a:spcAft>
                <a:spcPts val="600"/>
              </a:spcAft>
            </a:pPr>
            <a:endParaRPr lang="en-US" sz="2400" b="1" dirty="0">
              <a:gradFill>
                <a:gsLst>
                  <a:gs pos="2917">
                    <a:schemeClr val="tx1"/>
                  </a:gs>
                  <a:gs pos="30000">
                    <a:schemeClr val="tx1"/>
                  </a:gs>
                </a:gsLst>
                <a:lin ang="5400000" scaled="0"/>
              </a:gradFill>
            </a:endParaRPr>
          </a:p>
          <a:p>
            <a:pPr marL="285750" indent="-285750">
              <a:lnSpc>
                <a:spcPct val="90000"/>
              </a:lnSpc>
              <a:buFont typeface="Arial" panose="020B0604020202020204" pitchFamily="34" charset="0"/>
              <a:buChar char="•"/>
            </a:pPr>
            <a:r>
              <a:rPr lang="en-US" sz="2400" dirty="0" err="1">
                <a:gradFill>
                  <a:gsLst>
                    <a:gs pos="2917">
                      <a:schemeClr val="tx1"/>
                    </a:gs>
                    <a:gs pos="30000">
                      <a:schemeClr val="tx1"/>
                    </a:gs>
                  </a:gsLst>
                  <a:lin ang="5400000" scaled="0"/>
                </a:gradFill>
              </a:rPr>
              <a:t>Right+Click</a:t>
            </a:r>
            <a:r>
              <a:rPr lang="en-US" sz="2400" dirty="0">
                <a:gradFill>
                  <a:gsLst>
                    <a:gs pos="2917">
                      <a:schemeClr val="tx1"/>
                    </a:gs>
                    <a:gs pos="30000">
                      <a:schemeClr val="tx1"/>
                    </a:gs>
                  </a:gsLst>
                  <a:lin ang="5400000" scaled="0"/>
                </a:gradFill>
              </a:rPr>
              <a:t> a table and select </a:t>
            </a:r>
            <a:r>
              <a:rPr lang="en-US" sz="2400" b="1" dirty="0">
                <a:gradFill>
                  <a:gsLst>
                    <a:gs pos="2917">
                      <a:schemeClr val="tx1"/>
                    </a:gs>
                    <a:gs pos="30000">
                      <a:schemeClr val="tx1"/>
                    </a:gs>
                  </a:gsLst>
                  <a:lin ang="5400000" scaled="0"/>
                </a:gradFill>
              </a:rPr>
              <a:t>Quick Measures</a:t>
            </a:r>
          </a:p>
          <a:p>
            <a:pPr marL="742950" lvl="1" indent="-285750">
              <a:lnSpc>
                <a:spcPct val="90000"/>
              </a:lnSpc>
              <a:spcBef>
                <a:spcPts val="1800"/>
              </a:spcBef>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calculation type and fill-in parameters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is generated automatically </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Great way to learn DAX</a:t>
            </a:r>
          </a:p>
        </p:txBody>
      </p:sp>
      <p:sp>
        <p:nvSpPr>
          <p:cNvPr id="3" name="Footer Placeholder 2">
            <a:extLst>
              <a:ext uri="{FF2B5EF4-FFF2-40B4-BE49-F238E27FC236}">
                <a16:creationId xmlns:a16="http://schemas.microsoft.com/office/drawing/2014/main" id="{524D6414-F710-4D83-A625-E7373BDD34C7}"/>
              </a:ext>
            </a:extLst>
          </p:cNvPr>
          <p:cNvSpPr>
            <a:spLocks noGrp="1"/>
          </p:cNvSpPr>
          <p:nvPr>
            <p:ph type="ftr" sz="quarter" idx="3"/>
          </p:nvPr>
        </p:nvSpPr>
        <p:spPr/>
        <p:txBody>
          <a:bodyPr/>
          <a:lstStyle/>
          <a:p>
            <a:r>
              <a:rPr lang="en-US"/>
              <a:t>© 2017 Microsoft. All rights reserved.</a:t>
            </a:r>
            <a:endParaRPr lang="en-US" dirty="0"/>
          </a:p>
        </p:txBody>
      </p:sp>
      <p:pic>
        <p:nvPicPr>
          <p:cNvPr id="4" name="Picture 3">
            <a:extLst>
              <a:ext uri="{FF2B5EF4-FFF2-40B4-BE49-F238E27FC236}">
                <a16:creationId xmlns:a16="http://schemas.microsoft.com/office/drawing/2014/main" id="{25273823-43F5-4EB3-BB25-C475BAB5C7CF}"/>
              </a:ext>
            </a:extLst>
          </p:cNvPr>
          <p:cNvPicPr>
            <a:picLocks noChangeAspect="1"/>
          </p:cNvPicPr>
          <p:nvPr/>
        </p:nvPicPr>
        <p:blipFill>
          <a:blip r:embed="rId4"/>
          <a:stretch>
            <a:fillRect/>
          </a:stretch>
        </p:blipFill>
        <p:spPr>
          <a:xfrm>
            <a:off x="8814217" y="958593"/>
            <a:ext cx="2626499" cy="2830957"/>
          </a:xfrm>
          <a:prstGeom prst="rect">
            <a:avLst/>
          </a:prstGeom>
          <a:ln>
            <a:solidFill>
              <a:schemeClr val="tx1"/>
            </a:solidFill>
          </a:ln>
        </p:spPr>
      </p:pic>
      <p:pic>
        <p:nvPicPr>
          <p:cNvPr id="5" name="Picture 4">
            <a:extLst>
              <a:ext uri="{FF2B5EF4-FFF2-40B4-BE49-F238E27FC236}">
                <a16:creationId xmlns:a16="http://schemas.microsoft.com/office/drawing/2014/main" id="{35CC06B0-0209-4D0D-96B8-0A4C9DD4514B}"/>
              </a:ext>
            </a:extLst>
          </p:cNvPr>
          <p:cNvPicPr>
            <a:picLocks noChangeAspect="1"/>
          </p:cNvPicPr>
          <p:nvPr/>
        </p:nvPicPr>
        <p:blipFill>
          <a:blip r:embed="rId5"/>
          <a:stretch>
            <a:fillRect/>
          </a:stretch>
        </p:blipFill>
        <p:spPr>
          <a:xfrm>
            <a:off x="1545067" y="4099448"/>
            <a:ext cx="5526813" cy="997499"/>
          </a:xfrm>
          <a:prstGeom prst="rect">
            <a:avLst/>
          </a:prstGeom>
          <a:ln>
            <a:solidFill>
              <a:schemeClr val="tx1">
                <a:lumMod val="65000"/>
                <a:lumOff val="35000"/>
              </a:schemeClr>
            </a:solidFill>
          </a:ln>
        </p:spPr>
      </p:pic>
      <p:pic>
        <p:nvPicPr>
          <p:cNvPr id="11" name="Picture 10">
            <a:extLst>
              <a:ext uri="{FF2B5EF4-FFF2-40B4-BE49-F238E27FC236}">
                <a16:creationId xmlns:a16="http://schemas.microsoft.com/office/drawing/2014/main" id="{4529E8C1-756C-4FEE-A287-C14492B5F0D9}"/>
              </a:ext>
            </a:extLst>
          </p:cNvPr>
          <p:cNvPicPr>
            <a:picLocks noChangeAspect="1"/>
          </p:cNvPicPr>
          <p:nvPr/>
        </p:nvPicPr>
        <p:blipFill>
          <a:blip r:embed="rId6"/>
          <a:stretch>
            <a:fillRect/>
          </a:stretch>
        </p:blipFill>
        <p:spPr>
          <a:xfrm>
            <a:off x="7329747" y="3919958"/>
            <a:ext cx="2225233" cy="1356478"/>
          </a:xfrm>
          <a:prstGeom prst="rect">
            <a:avLst/>
          </a:prstGeom>
          <a:ln>
            <a:solidFill>
              <a:schemeClr val="tx1">
                <a:lumMod val="65000"/>
                <a:lumOff val="35000"/>
              </a:schemeClr>
            </a:solidFill>
          </a:ln>
        </p:spPr>
      </p:pic>
      <p:sp>
        <p:nvSpPr>
          <p:cNvPr id="12" name="TextBox 11">
            <a:extLst>
              <a:ext uri="{FF2B5EF4-FFF2-40B4-BE49-F238E27FC236}">
                <a16:creationId xmlns:a16="http://schemas.microsoft.com/office/drawing/2014/main" id="{86BF4F29-6C0E-4487-AC92-95155940C343}"/>
              </a:ext>
            </a:extLst>
          </p:cNvPr>
          <p:cNvSpPr txBox="1"/>
          <p:nvPr/>
        </p:nvSpPr>
        <p:spPr>
          <a:xfrm>
            <a:off x="161544" y="5600873"/>
            <a:ext cx="12030456" cy="435951"/>
          </a:xfrm>
          <a:prstGeom prst="rect">
            <a:avLst/>
          </a:prstGeom>
          <a:noFill/>
        </p:spPr>
        <p:txBody>
          <a:bodyPr wrap="squar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See Quick Measure gallery: </a:t>
            </a:r>
            <a:r>
              <a:rPr lang="en-US" sz="1400" u="sng" dirty="0">
                <a:solidFill>
                  <a:schemeClr val="accent1"/>
                </a:solidFill>
              </a:rPr>
              <a:t>https://community.powerbi.com/t5/Quick-Measures-Gallery/bd-p/QuickMeasuresGallery</a:t>
            </a:r>
          </a:p>
        </p:txBody>
      </p:sp>
    </p:spTree>
    <p:extLst>
      <p:ext uri="{BB962C8B-B14F-4D97-AF65-F5344CB8AC3E}">
        <p14:creationId xmlns:p14="http://schemas.microsoft.com/office/powerpoint/2010/main" val="40991596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0" y="36543"/>
            <a:ext cx="11454641"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COURSE AGENDA</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7" name="Table 6">
            <a:extLst>
              <a:ext uri="{FF2B5EF4-FFF2-40B4-BE49-F238E27FC236}">
                <a16:creationId xmlns:a16="http://schemas.microsoft.com/office/drawing/2014/main" id="{D2D61753-C0DC-41E6-816A-D4BF73346382}"/>
              </a:ext>
            </a:extLst>
          </p:cNvPr>
          <p:cNvGraphicFramePr>
            <a:graphicFrameLocks noGrp="1"/>
          </p:cNvGraphicFramePr>
          <p:nvPr>
            <p:extLst>
              <p:ext uri="{D42A27DB-BD31-4B8C-83A1-F6EECF244321}">
                <p14:modId xmlns:p14="http://schemas.microsoft.com/office/powerpoint/2010/main" val="3544415598"/>
              </p:ext>
            </p:extLst>
          </p:nvPr>
        </p:nvGraphicFramePr>
        <p:xfrm>
          <a:off x="1048871" y="1331259"/>
          <a:ext cx="10300447" cy="4464012"/>
        </p:xfrm>
        <a:graphic>
          <a:graphicData uri="http://schemas.openxmlformats.org/drawingml/2006/table">
            <a:tbl>
              <a:tblPr firstRow="1">
                <a:tableStyleId>{2D5ABB26-0587-4C30-8999-92F81FD0307C}</a:tableStyleId>
              </a:tblPr>
              <a:tblGrid>
                <a:gridCol w="1877209">
                  <a:extLst>
                    <a:ext uri="{9D8B030D-6E8A-4147-A177-3AD203B41FA5}">
                      <a16:colId xmlns:a16="http://schemas.microsoft.com/office/drawing/2014/main" val="3079094763"/>
                    </a:ext>
                  </a:extLst>
                </a:gridCol>
                <a:gridCol w="391886">
                  <a:extLst>
                    <a:ext uri="{9D8B030D-6E8A-4147-A177-3AD203B41FA5}">
                      <a16:colId xmlns:a16="http://schemas.microsoft.com/office/drawing/2014/main" val="653076631"/>
                    </a:ext>
                  </a:extLst>
                </a:gridCol>
                <a:gridCol w="8031352">
                  <a:extLst>
                    <a:ext uri="{9D8B030D-6E8A-4147-A177-3AD203B41FA5}">
                      <a16:colId xmlns:a16="http://schemas.microsoft.com/office/drawing/2014/main" val="3683571870"/>
                    </a:ext>
                  </a:extLst>
                </a:gridCol>
              </a:tblGrid>
              <a:tr h="647183">
                <a:tc>
                  <a:txBody>
                    <a:bodyPr/>
                    <a:lstStyle/>
                    <a:p>
                      <a:pPr algn="r"/>
                      <a:endParaRPr lang="en-US" sz="2400" dirty="0"/>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Introductions and Overview </a:t>
                      </a:r>
                      <a:endParaRPr lang="en-US" sz="2400" dirty="0"/>
                    </a:p>
                  </a:txBody>
                  <a:tcPr anchor="ctr"/>
                </a:tc>
                <a:extLst>
                  <a:ext uri="{0D108BD9-81ED-4DB2-BD59-A6C34878D82A}">
                    <a16:rowId xmlns:a16="http://schemas.microsoft.com/office/drawing/2014/main" val="1954015326"/>
                  </a:ext>
                </a:extLst>
              </a:tr>
              <a:tr h="579948">
                <a:tc>
                  <a:txBody>
                    <a:bodyPr/>
                    <a:lstStyle/>
                    <a:p>
                      <a:pPr algn="r"/>
                      <a:r>
                        <a:rPr lang="en-US" sz="2400" dirty="0"/>
                        <a:t>Module 1</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Data Modeling Basics &amp; Power BI Desktop Internals</a:t>
                      </a:r>
                      <a:endParaRPr lang="en-US" sz="2400" dirty="0"/>
                    </a:p>
                  </a:txBody>
                  <a:tcPr anchor="ctr"/>
                </a:tc>
                <a:extLst>
                  <a:ext uri="{0D108BD9-81ED-4DB2-BD59-A6C34878D82A}">
                    <a16:rowId xmlns:a16="http://schemas.microsoft.com/office/drawing/2014/main" val="2260007192"/>
                  </a:ext>
                </a:extLst>
              </a:tr>
              <a:tr h="647183">
                <a:tc>
                  <a:txBody>
                    <a:bodyPr/>
                    <a:lstStyle/>
                    <a:p>
                      <a:pPr algn="r"/>
                      <a:r>
                        <a:rPr lang="en-US" sz="2400" dirty="0"/>
                        <a:t>Module 2</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DAX Calculated Columns &amp; Measures</a:t>
                      </a:r>
                      <a:endParaRPr lang="en-US" sz="2400" dirty="0"/>
                    </a:p>
                  </a:txBody>
                  <a:tcPr anchor="ctr"/>
                </a:tc>
                <a:extLst>
                  <a:ext uri="{0D108BD9-81ED-4DB2-BD59-A6C34878D82A}">
                    <a16:rowId xmlns:a16="http://schemas.microsoft.com/office/drawing/2014/main" val="262409654"/>
                  </a:ext>
                </a:extLst>
              </a:tr>
              <a:tr h="620289">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400" dirty="0"/>
                        <a:t>Module 3</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CALCULATE</a:t>
                      </a:r>
                      <a:endParaRPr lang="en-US" sz="2400" dirty="0"/>
                    </a:p>
                  </a:txBody>
                  <a:tcPr anchor="ctr"/>
                </a:tc>
                <a:extLst>
                  <a:ext uri="{0D108BD9-81ED-4DB2-BD59-A6C34878D82A}">
                    <a16:rowId xmlns:a16="http://schemas.microsoft.com/office/drawing/2014/main" val="2057130838"/>
                  </a:ext>
                </a:extLst>
              </a:tr>
              <a:tr h="566501">
                <a:tc>
                  <a:txBody>
                    <a:bodyPr/>
                    <a:lstStyle/>
                    <a:p>
                      <a:pPr algn="r"/>
                      <a:r>
                        <a:rPr lang="en-US" sz="2400" dirty="0"/>
                        <a:t>Module 4</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DAX Evaluation Contexts</a:t>
                      </a:r>
                      <a:endParaRPr lang="en-US" sz="2400" dirty="0"/>
                    </a:p>
                  </a:txBody>
                  <a:tcPr anchor="ctr"/>
                </a:tc>
                <a:extLst>
                  <a:ext uri="{0D108BD9-81ED-4DB2-BD59-A6C34878D82A}">
                    <a16:rowId xmlns:a16="http://schemas.microsoft.com/office/drawing/2014/main" val="3830593160"/>
                  </a:ext>
                </a:extLst>
              </a:tr>
              <a:tr h="579948">
                <a:tc>
                  <a:txBody>
                    <a:bodyPr/>
                    <a:lstStyle/>
                    <a:p>
                      <a:pPr algn="r"/>
                      <a:r>
                        <a:rPr lang="en-US" sz="2400" dirty="0"/>
                        <a:t>Module 5</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Data Modeling: </a:t>
                      </a:r>
                      <a:r>
                        <a:rPr lang="en-US" sz="2400" dirty="0">
                          <a:solidFill>
                            <a:schemeClr val="tx1">
                              <a:lumMod val="50000"/>
                            </a:schemeClr>
                          </a:solidFill>
                        </a:rPr>
                        <a:t>Time Intelligence Functions</a:t>
                      </a:r>
                      <a:endParaRPr lang="en-US" sz="2400" dirty="0"/>
                    </a:p>
                  </a:txBody>
                  <a:tcPr anchor="ctr"/>
                </a:tc>
                <a:extLst>
                  <a:ext uri="{0D108BD9-81ED-4DB2-BD59-A6C34878D82A}">
                    <a16:rowId xmlns:a16="http://schemas.microsoft.com/office/drawing/2014/main" val="2207869905"/>
                  </a:ext>
                </a:extLst>
              </a:tr>
              <a:tr h="729244">
                <a:tc>
                  <a:txBody>
                    <a:bodyPr/>
                    <a:lstStyle/>
                    <a:p>
                      <a:pPr algn="r"/>
                      <a:endParaRPr lang="en-US" sz="2400" dirty="0"/>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50000"/>
                            </a:schemeClr>
                          </a:solidFill>
                          <a:effectLst/>
                          <a:uLnTx/>
                          <a:uFillTx/>
                        </a:rPr>
                        <a:t>Wrap-up &amp; Questions</a:t>
                      </a:r>
                    </a:p>
                    <a:p>
                      <a:pPr algn="l"/>
                      <a:endParaRPr lang="en-US" sz="2400" dirty="0"/>
                    </a:p>
                  </a:txBody>
                  <a:tcPr anchor="ctr"/>
                </a:tc>
                <a:extLst>
                  <a:ext uri="{0D108BD9-81ED-4DB2-BD59-A6C34878D82A}">
                    <a16:rowId xmlns:a16="http://schemas.microsoft.com/office/drawing/2014/main" val="8659003"/>
                  </a:ext>
                </a:extLst>
              </a:tr>
            </a:tbl>
          </a:graphicData>
        </a:graphic>
      </p:graphicFrame>
      <p:sp>
        <p:nvSpPr>
          <p:cNvPr id="6" name="Footer Placeholder 5">
            <a:extLst>
              <a:ext uri="{FF2B5EF4-FFF2-40B4-BE49-F238E27FC236}">
                <a16:creationId xmlns:a16="http://schemas.microsoft.com/office/drawing/2014/main" id="{BB0220D4-66EB-4AB2-AE23-DF5ADB6F7B4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982112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55226" y="1686862"/>
            <a:ext cx="6260288" cy="221151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9" name="Rectangle 8"/>
          <p:cNvSpPr/>
          <p:nvPr/>
        </p:nvSpPr>
        <p:spPr>
          <a:xfrm>
            <a:off x="355042" y="4316756"/>
            <a:ext cx="7474208" cy="1652760"/>
          </a:xfrm>
          <a:prstGeom prst="rect">
            <a:avLst/>
          </a:prstGeom>
        </p:spPr>
        <p:txBody>
          <a:bodyPr wrap="square">
            <a:spAutoFit/>
          </a:bodyPr>
          <a:lstStyle/>
          <a:p>
            <a:pPr>
              <a:lnSpc>
                <a:spcPct val="90000"/>
              </a:lnSpc>
              <a:spcAft>
                <a:spcPts val="600"/>
              </a:spcAft>
            </a:pPr>
            <a:r>
              <a:rPr lang="en-US" sz="2400" b="1" dirty="0">
                <a:solidFill>
                  <a:srgbClr val="00B0F0"/>
                </a:solidFill>
              </a:rPr>
              <a:t>Total Sales=SUM(Sales[Sales Amount])</a:t>
            </a:r>
          </a:p>
          <a:p>
            <a:pPr>
              <a:lnSpc>
                <a:spcPct val="90000"/>
              </a:lnSpc>
              <a:spcAft>
                <a:spcPts val="600"/>
              </a:spcAft>
            </a:pPr>
            <a:r>
              <a:rPr lang="en-US" sz="2400" b="1" dirty="0">
                <a:solidFill>
                  <a:srgbClr val="00B0F0"/>
                </a:solidFill>
              </a:rPr>
              <a:t>Total COGS=SUM(Sales[Sales COGS])</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on a Fact table for best results</a:t>
            </a:r>
          </a:p>
        </p:txBody>
      </p:sp>
      <p:sp>
        <p:nvSpPr>
          <p:cNvPr id="12" name="Rectangle 11"/>
          <p:cNvSpPr/>
          <p:nvPr/>
        </p:nvSpPr>
        <p:spPr>
          <a:xfrm>
            <a:off x="165023" y="630768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When referring to a measure in other calculations, refer to it without a Table name: </a:t>
            </a:r>
            <a:r>
              <a:rPr lang="en-US" b="1" dirty="0">
                <a:gradFill>
                  <a:gsLst>
                    <a:gs pos="2917">
                      <a:schemeClr val="tx1"/>
                    </a:gs>
                    <a:gs pos="30000">
                      <a:schemeClr val="tx1"/>
                    </a:gs>
                  </a:gsLst>
                  <a:lin ang="5400000" scaled="0"/>
                </a:gradFill>
              </a:rPr>
              <a:t>[MeasureName]</a:t>
            </a:r>
          </a:p>
        </p:txBody>
      </p:sp>
      <p:sp>
        <p:nvSpPr>
          <p:cNvPr id="13" name="Rectangle 12"/>
          <p:cNvSpPr/>
          <p:nvPr/>
        </p:nvSpPr>
        <p:spPr bwMode="auto">
          <a:xfrm>
            <a:off x="6749730" y="1686861"/>
            <a:ext cx="1265784" cy="221151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366FB7F3-88FF-4C67-BCEF-5257791B0B8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672182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1: Using One Measure in Another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591855" y="1791697"/>
            <a:ext cx="11331485" cy="4108817"/>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solidFill>
                  <a:srgbClr val="00B0F0"/>
                </a:solidFill>
              </a:rPr>
              <a:t>	Profit = SUM(Sales[Sales Amount])-SUM(Sales 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endParaRPr lang="en-US" sz="2400" b="1" dirty="0">
              <a:solidFill>
                <a:srgbClr val="00B0F0"/>
              </a:solidFill>
            </a:endParaRPr>
          </a:p>
          <a:p>
            <a:pPr>
              <a:lnSpc>
                <a:spcPct val="90000"/>
              </a:lnSpc>
              <a:spcAft>
                <a:spcPts val="600"/>
              </a:spcAft>
            </a:pPr>
            <a:r>
              <a:rPr lang="en-US" sz="2400" b="1" dirty="0">
                <a:solidFill>
                  <a:srgbClr val="00B0F0"/>
                </a:solidFill>
              </a:rPr>
              <a:t>	Profit = [Total Sales]- [Total COGS]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3" name="Left Brace 2"/>
          <p:cNvSpPr/>
          <p:nvPr/>
        </p:nvSpPr>
        <p:spPr>
          <a:xfrm rot="16200000">
            <a:off x="4733290" y="1197015"/>
            <a:ext cx="301752" cy="38404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p:cNvSpPr/>
          <p:nvPr/>
        </p:nvSpPr>
        <p:spPr>
          <a:xfrm rot="16200000">
            <a:off x="8101933" y="1838789"/>
            <a:ext cx="301752" cy="255693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 name="Straight Arrow Connector 4"/>
          <p:cNvCxnSpPr>
            <a:cxnSpLocks/>
            <a:stCxn id="3" idx="1"/>
          </p:cNvCxnSpPr>
          <p:nvPr/>
        </p:nvCxnSpPr>
        <p:spPr>
          <a:xfrm flipH="1">
            <a:off x="4255843" y="3268131"/>
            <a:ext cx="628323"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6257597" y="3268131"/>
            <a:ext cx="1995212"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090CDC7-5F77-4325-8639-BC4DBDB459F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8519870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2: More Complex Calculations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1203455" y="2175888"/>
            <a:ext cx="621138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[Profit] / [Total Sales]</a:t>
            </a:r>
          </a:p>
        </p:txBody>
      </p:sp>
      <p:sp>
        <p:nvSpPr>
          <p:cNvPr id="5" name="Rectangle 4"/>
          <p:cNvSpPr/>
          <p:nvPr/>
        </p:nvSpPr>
        <p:spPr>
          <a:xfrm>
            <a:off x="355040" y="2873832"/>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b="1" dirty="0">
                <a:gradFill>
                  <a:gsLst>
                    <a:gs pos="2917">
                      <a:schemeClr val="tx1"/>
                    </a:gs>
                    <a:gs pos="30000">
                      <a:schemeClr val="tx1"/>
                    </a:gs>
                  </a:gsLst>
                  <a:lin ang="5400000" scaled="0"/>
                </a:gradFill>
              </a:rPr>
              <a:t>DIVIDE</a:t>
            </a:r>
            <a:r>
              <a:rPr lang="en-US" sz="2400" dirty="0">
                <a:gradFill>
                  <a:gsLst>
                    <a:gs pos="2917">
                      <a:schemeClr val="tx1"/>
                    </a:gs>
                    <a:gs pos="30000">
                      <a:schemeClr val="tx1"/>
                    </a:gs>
                  </a:gsLst>
                  <a:lin ang="5400000" scaled="0"/>
                </a:gradFill>
              </a:rPr>
              <a:t> for built in error handling</a:t>
            </a:r>
          </a:p>
        </p:txBody>
      </p:sp>
      <p:sp>
        <p:nvSpPr>
          <p:cNvPr id="9" name="Rectangle 8"/>
          <p:cNvSpPr/>
          <p:nvPr/>
        </p:nvSpPr>
        <p:spPr>
          <a:xfrm>
            <a:off x="1203455" y="4390461"/>
            <a:ext cx="7291804"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DIVIDE([Profit] , [Total Sales])</a:t>
            </a:r>
          </a:p>
        </p:txBody>
      </p:sp>
      <p:sp>
        <p:nvSpPr>
          <p:cNvPr id="4" name="Footer Placeholder 3">
            <a:extLst>
              <a:ext uri="{FF2B5EF4-FFF2-40B4-BE49-F238E27FC236}">
                <a16:creationId xmlns:a16="http://schemas.microsoft.com/office/drawing/2014/main" id="{C26C9F71-5E2B-4BD0-9A21-31B563066A1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9966469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Measure Evaluated?</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09" y="5011774"/>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EDB67A6D-9B93-45AB-A976-7CE145B8E56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48875642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6835" y="2065540"/>
            <a:ext cx="8040378" cy="291876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vs. Measure - When to Use What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 vs. Measure</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cxnSp>
        <p:nvCxnSpPr>
          <p:cNvPr id="15" name="Straight Arrow Connector 14"/>
          <p:cNvCxnSpPr/>
          <p:nvPr/>
        </p:nvCxnSpPr>
        <p:spPr>
          <a:xfrm>
            <a:off x="2059849" y="4238300"/>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1535593" y="4322389"/>
            <a:ext cx="10485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Slicer</a:t>
            </a:r>
          </a:p>
        </p:txBody>
      </p:sp>
      <p:sp>
        <p:nvSpPr>
          <p:cNvPr id="17" name="TextBox 16"/>
          <p:cNvSpPr txBox="1"/>
          <p:nvPr/>
        </p:nvSpPr>
        <p:spPr>
          <a:xfrm>
            <a:off x="2839702" y="5084555"/>
            <a:ext cx="9508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Rows</a:t>
            </a:r>
          </a:p>
        </p:txBody>
      </p:sp>
      <p:cxnSp>
        <p:nvCxnSpPr>
          <p:cNvPr id="18" name="Straight Arrow Connector 17"/>
          <p:cNvCxnSpPr/>
          <p:nvPr/>
        </p:nvCxnSpPr>
        <p:spPr>
          <a:xfrm>
            <a:off x="3346105" y="4924527"/>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9923689" y="19327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Columns</a:t>
            </a:r>
          </a:p>
        </p:txBody>
      </p:sp>
      <p:cxnSp>
        <p:nvCxnSpPr>
          <p:cNvPr id="20" name="Straight Arrow Connector 19"/>
          <p:cNvCxnSpPr/>
          <p:nvPr/>
        </p:nvCxnSpPr>
        <p:spPr>
          <a:xfrm>
            <a:off x="9461263" y="2204368"/>
            <a:ext cx="541112" cy="0"/>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a:off x="9461263" y="3771040"/>
            <a:ext cx="541112" cy="0"/>
          </a:xfrm>
          <a:prstGeom prst="straightConnector1">
            <a:avLst/>
          </a:prstGeom>
          <a:ln>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3" name="TextBox 22"/>
          <p:cNvSpPr txBox="1"/>
          <p:nvPr/>
        </p:nvSpPr>
        <p:spPr>
          <a:xfrm>
            <a:off x="9971585" y="34986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Values</a:t>
            </a:r>
          </a:p>
        </p:txBody>
      </p:sp>
      <p:sp>
        <p:nvSpPr>
          <p:cNvPr id="25" name="Rectangle 24"/>
          <p:cNvSpPr/>
          <p:nvPr/>
        </p:nvSpPr>
        <p:spPr bwMode="auto">
          <a:xfrm>
            <a:off x="3008477" y="2125319"/>
            <a:ext cx="647654" cy="2799208"/>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708665" y="2125319"/>
            <a:ext cx="5752598" cy="230620"/>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608592" y="5610093"/>
            <a:ext cx="10973656" cy="994118"/>
          </a:xfrm>
          <a:prstGeom prst="rect">
            <a:avLst/>
          </a:prstGeom>
        </p:spPr>
        <p:txBody>
          <a:bodyPr wrap="square">
            <a:spAutoFit/>
          </a:bodyPr>
          <a:lstStyle/>
          <a:p>
            <a:pPr>
              <a:lnSpc>
                <a:spcPct val="90000"/>
              </a:lnSpc>
              <a:spcAft>
                <a:spcPts val="600"/>
              </a:spcAft>
            </a:pPr>
            <a:r>
              <a:rPr lang="en-US" b="1" dirty="0">
                <a:solidFill>
                  <a:srgbClr val="505050"/>
                </a:solidFill>
              </a:rPr>
              <a:t>Rule of Thumb for Calculated Column vs Measure </a:t>
            </a:r>
          </a:p>
          <a:p>
            <a:pPr marL="285750" indent="-285750">
              <a:lnSpc>
                <a:spcPct val="90000"/>
              </a:lnSpc>
              <a:spcAft>
                <a:spcPts val="600"/>
              </a:spcAft>
              <a:buFont typeface="Arial" panose="020B0604020202020204" pitchFamily="34" charset="0"/>
              <a:buChar char="•"/>
            </a:pPr>
            <a:r>
              <a:rPr lang="en-US" b="1" dirty="0">
                <a:solidFill>
                  <a:srgbClr val="8DC63F"/>
                </a:solidFill>
              </a:rPr>
              <a:t>Calculated Column </a:t>
            </a:r>
            <a:r>
              <a:rPr lang="en-US" dirty="0">
                <a:solidFill>
                  <a:srgbClr val="8DC63F"/>
                </a:solidFill>
              </a:rPr>
              <a:t>– Use in Page, Report &amp; Visual Filters as well as Slicers, Rows and Columns</a:t>
            </a:r>
          </a:p>
          <a:p>
            <a:pPr marL="285750" indent="-285750">
              <a:lnSpc>
                <a:spcPct val="90000"/>
              </a:lnSpc>
              <a:spcAft>
                <a:spcPts val="600"/>
              </a:spcAft>
              <a:buFont typeface="Arial" panose="020B0604020202020204" pitchFamily="34" charset="0"/>
              <a:buChar char="•"/>
            </a:pPr>
            <a:r>
              <a:rPr lang="en-US" b="1" dirty="0">
                <a:solidFill>
                  <a:srgbClr val="FF0000"/>
                </a:solidFill>
              </a:rPr>
              <a:t>Measures                </a:t>
            </a:r>
            <a:r>
              <a:rPr lang="en-US" dirty="0">
                <a:solidFill>
                  <a:srgbClr val="FF0000"/>
                </a:solidFill>
              </a:rPr>
              <a:t>- Use in Values section </a:t>
            </a:r>
            <a:endParaRPr lang="en-US" b="1" dirty="0">
              <a:solidFill>
                <a:srgbClr val="FF0000"/>
              </a:solidFill>
            </a:endParaRPr>
          </a:p>
        </p:txBody>
      </p:sp>
      <p:sp>
        <p:nvSpPr>
          <p:cNvPr id="28" name="Rectangle 27"/>
          <p:cNvSpPr/>
          <p:nvPr/>
        </p:nvSpPr>
        <p:spPr bwMode="auto">
          <a:xfrm>
            <a:off x="3708665" y="2412623"/>
            <a:ext cx="5752598" cy="251421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506835" y="2067946"/>
            <a:ext cx="1125166" cy="2154195"/>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3CB5AE66-761E-46F7-9B93-41CC01E0816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2922054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6948" y="269229"/>
            <a:ext cx="9860673" cy="1098762"/>
          </a:xfrm>
        </p:spPr>
        <p:txBody>
          <a:bodyPr/>
          <a:lstStyle/>
          <a:p>
            <a:r>
              <a:rPr lang="en-US" sz="6600" b="1" dirty="0">
                <a:solidFill>
                  <a:schemeClr val="tx1"/>
                </a:solidFill>
              </a:rPr>
              <a:t>Module 2 Lab</a:t>
            </a:r>
          </a:p>
        </p:txBody>
      </p:sp>
      <p:sp>
        <p:nvSpPr>
          <p:cNvPr id="4" name="Rectangle 3"/>
          <p:cNvSpPr/>
          <p:nvPr/>
        </p:nvSpPr>
        <p:spPr>
          <a:xfrm>
            <a:off x="296948" y="1367991"/>
            <a:ext cx="11040139" cy="3785652"/>
          </a:xfrm>
          <a:prstGeom prst="rect">
            <a:avLst/>
          </a:prstGeom>
        </p:spPr>
        <p:txBody>
          <a:bodyPr wrap="square">
            <a:spAutoFit/>
          </a:bodyPr>
          <a:lstStyle/>
          <a:p>
            <a:pPr marL="457200" indent="-457200">
              <a:buFont typeface="+mj-lt"/>
              <a:buAutoNum type="arabicPeriod"/>
            </a:pPr>
            <a:r>
              <a:rPr lang="en-US" sz="2400" dirty="0">
                <a:gradFill>
                  <a:gsLst>
                    <a:gs pos="1250">
                      <a:schemeClr val="tx1"/>
                    </a:gs>
                    <a:gs pos="100000">
                      <a:schemeClr val="tx1"/>
                    </a:gs>
                  </a:gsLst>
                  <a:lin ang="5400000" scaled="0"/>
                </a:gradFill>
              </a:rPr>
              <a:t>Create a MEASURE for Total Units</a:t>
            </a:r>
          </a:p>
          <a:p>
            <a:pPr lvl="1"/>
            <a:r>
              <a:rPr lang="en-US" sz="2400" dirty="0">
                <a:gradFill>
                  <a:gsLst>
                    <a:gs pos="1250">
                      <a:schemeClr val="tx1"/>
                    </a:gs>
                    <a:gs pos="100000">
                      <a:schemeClr val="tx1"/>
                    </a:gs>
                  </a:gsLst>
                  <a:lin ang="5400000" scaled="0"/>
                </a:gradFill>
              </a:rPr>
              <a:t>HINT: The formula will probably use SUM()</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Create a CALCULATED COLUMN on the fact table that shows product category and campaign traffic channel combined</a:t>
            </a:r>
          </a:p>
          <a:p>
            <a:pPr lvl="1"/>
            <a:r>
              <a:rPr lang="en-US" sz="2400" i="1" dirty="0">
                <a:gradFill>
                  <a:gsLst>
                    <a:gs pos="1250">
                      <a:schemeClr val="tx1"/>
                    </a:gs>
                    <a:gs pos="100000">
                      <a:schemeClr val="tx1"/>
                    </a:gs>
                  </a:gsLst>
                  <a:lin ang="5400000" scaled="0"/>
                </a:gradFill>
              </a:rPr>
              <a:t>Example</a:t>
            </a:r>
            <a:r>
              <a:rPr lang="en-US" sz="2400" dirty="0">
                <a:gradFill>
                  <a:gsLst>
                    <a:gs pos="1250">
                      <a:schemeClr val="tx1"/>
                    </a:gs>
                    <a:gs pos="100000">
                      <a:schemeClr val="tx1"/>
                    </a:gs>
                  </a:gsLst>
                  <a:lin ang="5400000" scaled="0"/>
                </a:gradFill>
              </a:rPr>
              <a:t>: Urban, Organic Search</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It is fairly easy to see that the CALCULATED COLUMN is working. Create some visuals that allow you to confirm that the Total Units Sold MEASURE is working right</a:t>
            </a:r>
          </a:p>
        </p:txBody>
      </p:sp>
      <p:sp>
        <p:nvSpPr>
          <p:cNvPr id="2" name="Footer Placeholder 1">
            <a:extLst>
              <a:ext uri="{FF2B5EF4-FFF2-40B4-BE49-F238E27FC236}">
                <a16:creationId xmlns:a16="http://schemas.microsoft.com/office/drawing/2014/main" id="{71E98D60-BD0E-4335-8E3E-F31605AAC07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9988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KNOWLEDGE CHECK Module 2</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TextBox 3"/>
          <p:cNvSpPr txBox="1"/>
          <p:nvPr/>
        </p:nvSpPr>
        <p:spPr>
          <a:xfrm>
            <a:off x="355042" y="943465"/>
            <a:ext cx="10617758"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 </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p:txBody>
      </p:sp>
      <p:sp>
        <p:nvSpPr>
          <p:cNvPr id="2" name="Footer Placeholder 1">
            <a:extLst>
              <a:ext uri="{FF2B5EF4-FFF2-40B4-BE49-F238E27FC236}">
                <a16:creationId xmlns:a16="http://schemas.microsoft.com/office/drawing/2014/main" id="{7E8F3C7C-5750-4606-B3C9-F6AF50FDA5A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5997177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2215991"/>
          </a:xfrm>
        </p:spPr>
        <p:txBody>
          <a:bodyPr/>
          <a:lstStyle/>
          <a:p>
            <a:r>
              <a:rPr lang="en-US" sz="6600" b="1" dirty="0">
                <a:solidFill>
                  <a:schemeClr val="tx1"/>
                </a:solidFill>
              </a:rPr>
              <a:t>Module 3</a:t>
            </a:r>
          </a:p>
          <a:p>
            <a:r>
              <a:rPr lang="en-US" sz="6600" b="1" dirty="0">
                <a:solidFill>
                  <a:schemeClr val="tx1"/>
                </a:solidFill>
              </a:rPr>
              <a:t>CALCULATE</a:t>
            </a:r>
            <a:endParaRPr lang="en-US" sz="6600" b="1" i="1" dirty="0">
              <a:solidFill>
                <a:schemeClr val="tx1"/>
              </a:solidFill>
            </a:endParaRPr>
          </a:p>
        </p:txBody>
      </p:sp>
    </p:spTree>
    <p:extLst>
      <p:ext uri="{BB962C8B-B14F-4D97-AF65-F5344CB8AC3E}">
        <p14:creationId xmlns:p14="http://schemas.microsoft.com/office/powerpoint/2010/main" val="167539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3 OBJECTIVE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165276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basics of the CALCULATE formula</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A50EAF0E-72B1-47F4-AFE8-EAD964B01655}"/>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3742F254-AEA0-4560-9878-B3E4B71FFFFB}"/>
              </a:ext>
            </a:extLst>
          </p:cNvPr>
          <p:cNvSpPr>
            <a:spLocks noGrp="1"/>
          </p:cNvSpPr>
          <p:nvPr>
            <p:ph type="sldNum" sz="quarter" idx="11"/>
          </p:nvPr>
        </p:nvSpPr>
        <p:spPr/>
        <p:txBody>
          <a:bodyPr/>
          <a:lstStyle/>
          <a:p>
            <a:fld id="{4E4C8473-95EA-48C2-917D-84A3AF9AB99B}" type="slidenum">
              <a:rPr lang="en-US" smtClean="0"/>
              <a:t>58</a:t>
            </a:fld>
            <a:endParaRPr lang="en-US" dirty="0"/>
          </a:p>
        </p:txBody>
      </p:sp>
    </p:spTree>
    <p:extLst>
      <p:ext uri="{BB962C8B-B14F-4D97-AF65-F5344CB8AC3E}">
        <p14:creationId xmlns:p14="http://schemas.microsoft.com/office/powerpoint/2010/main" val="158535501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220239" y="564050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362614" y="3576227"/>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447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31AA653F-87AB-4372-9DED-F59C56F397D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1209087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rPr>
              <a:t>Module 1</a:t>
            </a:r>
          </a:p>
          <a:p>
            <a:r>
              <a:rPr lang="en-US" sz="6600" b="1" dirty="0">
                <a:solidFill>
                  <a:schemeClr val="tx1"/>
                </a:solidFill>
              </a:rPr>
              <a:t>Data Modeling Basics &amp;</a:t>
            </a:r>
          </a:p>
          <a:p>
            <a:r>
              <a:rPr lang="en-US" sz="6600" b="1" i="1" dirty="0">
                <a:solidFill>
                  <a:schemeClr val="tx1"/>
                </a:solidFill>
              </a:rPr>
              <a:t>Power BI Desktop</a:t>
            </a:r>
            <a:r>
              <a:rPr lang="en-US" sz="6600" b="1" dirty="0">
                <a:solidFill>
                  <a:schemeClr val="tx1"/>
                </a:solidFill>
              </a:rPr>
              <a:t> Internals</a:t>
            </a:r>
            <a:endParaRPr lang="en-US" sz="6600" b="1" i="1" dirty="0">
              <a:solidFill>
                <a:schemeClr val="tx1"/>
              </a:solidFill>
            </a:endParaRPr>
          </a:p>
        </p:txBody>
      </p:sp>
      <p:sp>
        <p:nvSpPr>
          <p:cNvPr id="2" name="Footer Placeholder 1">
            <a:extLst>
              <a:ext uri="{FF2B5EF4-FFF2-40B4-BE49-F238E27FC236}">
                <a16:creationId xmlns:a16="http://schemas.microsoft.com/office/drawing/2014/main" id="{32EE6145-FB0C-41C8-9F34-C9885916D84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7578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012269"/>
            <a:ext cx="11655840" cy="524527"/>
          </a:xfrm>
        </p:spPr>
        <p:txBody>
          <a:bodyPr vert="horz" wrap="square" lIns="146304" tIns="91440" rIns="146304" bIns="91440" rtlCol="0" anchor="t">
            <a:noAutofit/>
          </a:bodyPr>
          <a:lstStyle/>
          <a:p>
            <a:r>
              <a:rPr lang="en-US" sz="2800" b="1" dirty="0">
                <a:latin typeface="+mn-lt"/>
              </a:rPr>
              <a:t>Why is CALCULATE Useful?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1974822" y="1705165"/>
            <a:ext cx="3433081" cy="646331"/>
          </a:xfrm>
          <a:prstGeom prst="rect">
            <a:avLst/>
          </a:prstGeom>
        </p:spPr>
        <p:txBody>
          <a:bodyPr wrap="square">
            <a:spAutoFit/>
          </a:bodyPr>
          <a:lstStyle/>
          <a:p>
            <a:r>
              <a:rPr lang="en-US" dirty="0"/>
              <a:t>You create a report of breakdown of Sales by Month </a:t>
            </a:r>
          </a:p>
        </p:txBody>
      </p:sp>
      <p:sp>
        <p:nvSpPr>
          <p:cNvPr id="9" name="Rectangle 8"/>
          <p:cNvSpPr/>
          <p:nvPr/>
        </p:nvSpPr>
        <p:spPr>
          <a:xfrm>
            <a:off x="6440463" y="1713098"/>
            <a:ext cx="5000253" cy="646331"/>
          </a:xfrm>
          <a:prstGeom prst="rect">
            <a:avLst/>
          </a:prstGeom>
        </p:spPr>
        <p:txBody>
          <a:bodyPr wrap="square">
            <a:spAutoFit/>
          </a:bodyPr>
          <a:lstStyle/>
          <a:p>
            <a:r>
              <a:rPr lang="en-US" b="1" u="sng" dirty="0"/>
              <a:t>Typical Business Question: </a:t>
            </a:r>
          </a:p>
          <a:p>
            <a:r>
              <a:rPr lang="en-US" dirty="0"/>
              <a:t>Provide a break out of this Sales from Desktop</a:t>
            </a:r>
          </a:p>
        </p:txBody>
      </p:sp>
      <p:pic>
        <p:nvPicPr>
          <p:cNvPr id="3" name="Picture 2"/>
          <p:cNvPicPr>
            <a:picLocks noChangeAspect="1"/>
          </p:cNvPicPr>
          <p:nvPr/>
        </p:nvPicPr>
        <p:blipFill>
          <a:blip r:embed="rId4"/>
          <a:stretch>
            <a:fillRect/>
          </a:stretch>
        </p:blipFill>
        <p:spPr>
          <a:xfrm>
            <a:off x="2061640" y="2519865"/>
            <a:ext cx="2682977" cy="3613077"/>
          </a:xfrm>
          <a:prstGeom prst="rect">
            <a:avLst/>
          </a:prstGeom>
        </p:spPr>
      </p:pic>
      <p:pic>
        <p:nvPicPr>
          <p:cNvPr id="11" name="Picture 10"/>
          <p:cNvPicPr>
            <a:picLocks noChangeAspect="1"/>
          </p:cNvPicPr>
          <p:nvPr/>
        </p:nvPicPr>
        <p:blipFill>
          <a:blip r:embed="rId5"/>
          <a:stretch>
            <a:fillRect/>
          </a:stretch>
        </p:blipFill>
        <p:spPr>
          <a:xfrm>
            <a:off x="6440463" y="2519864"/>
            <a:ext cx="3768094" cy="3613077"/>
          </a:xfrm>
          <a:prstGeom prst="rect">
            <a:avLst/>
          </a:prstGeom>
        </p:spPr>
      </p:pic>
      <p:sp>
        <p:nvSpPr>
          <p:cNvPr id="13" name="Arrow: Right 12">
            <a:extLst>
              <a:ext uri="{FF2B5EF4-FFF2-40B4-BE49-F238E27FC236}">
                <a16:creationId xmlns:a16="http://schemas.microsoft.com/office/drawing/2014/main" id="{396799C3-6561-4026-B567-CA1C5AB94CF4}"/>
              </a:ext>
            </a:extLst>
          </p:cNvPr>
          <p:cNvSpPr/>
          <p:nvPr/>
        </p:nvSpPr>
        <p:spPr bwMode="auto">
          <a:xfrm>
            <a:off x="5342781" y="1740323"/>
            <a:ext cx="753219" cy="463572"/>
          </a:xfrm>
          <a:prstGeom prst="rightArrow">
            <a:avLst>
              <a:gd name="adj1" fmla="val 36888"/>
              <a:gd name="adj2" fmla="val 7191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C68B9FDD-ADB3-44E6-9B0C-66B909CB81F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2558489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Here is how you do it with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058920"/>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2" name="Rectangle 11"/>
          <p:cNvSpPr/>
          <p:nvPr/>
        </p:nvSpPr>
        <p:spPr>
          <a:xfrm>
            <a:off x="355042" y="2814489"/>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9" name="Picture 8"/>
          <p:cNvPicPr>
            <a:picLocks noChangeAspect="1"/>
          </p:cNvPicPr>
          <p:nvPr/>
        </p:nvPicPr>
        <p:blipFill>
          <a:blip r:embed="rId4"/>
          <a:stretch>
            <a:fillRect/>
          </a:stretch>
        </p:blipFill>
        <p:spPr>
          <a:xfrm>
            <a:off x="4211966" y="3248360"/>
            <a:ext cx="3246809" cy="3113237"/>
          </a:xfrm>
          <a:prstGeom prst="rect">
            <a:avLst/>
          </a:prstGeom>
        </p:spPr>
      </p:pic>
      <p:sp>
        <p:nvSpPr>
          <p:cNvPr id="3" name="Footer Placeholder 2">
            <a:extLst>
              <a:ext uri="{FF2B5EF4-FFF2-40B4-BE49-F238E27FC236}">
                <a16:creationId xmlns:a16="http://schemas.microsoft.com/office/drawing/2014/main" id="{A482DBB7-4CDC-4DA3-BAA7-A3702EBF491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49664361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Anatomy of CALCULATE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355042" y="2305735"/>
            <a:ext cx="10960658" cy="369332"/>
          </a:xfrm>
          <a:prstGeom prst="rect">
            <a:avLst/>
          </a:prstGeom>
        </p:spPr>
        <p:txBody>
          <a:bodyPr wrap="square">
            <a:spAutoFit/>
          </a:bodyPr>
          <a:lstStyle/>
          <a:p>
            <a:r>
              <a:rPr lang="en-US" b="1" dirty="0"/>
              <a:t>CALCULATE(Expression, [Filter 1], [Filter 2]…a..)</a:t>
            </a:r>
          </a:p>
        </p:txBody>
      </p:sp>
      <p:grpSp>
        <p:nvGrpSpPr>
          <p:cNvPr id="4" name="Group 3"/>
          <p:cNvGrpSpPr/>
          <p:nvPr/>
        </p:nvGrpSpPr>
        <p:grpSpPr>
          <a:xfrm>
            <a:off x="2826615" y="2675067"/>
            <a:ext cx="2373013" cy="905434"/>
            <a:chOff x="2977224" y="2675067"/>
            <a:chExt cx="2373013" cy="905434"/>
          </a:xfrm>
        </p:grpSpPr>
        <p:sp>
          <p:nvSpPr>
            <p:cNvPr id="9" name="Right Brace 8"/>
            <p:cNvSpPr/>
            <p:nvPr/>
          </p:nvSpPr>
          <p:spPr>
            <a:xfrm rot="5400000">
              <a:off x="4006835" y="1905082"/>
              <a:ext cx="313793" cy="185376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7224" y="3035736"/>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Filter Arguments</a:t>
              </a:r>
            </a:p>
          </p:txBody>
        </p:sp>
      </p:grpSp>
      <p:sp>
        <p:nvSpPr>
          <p:cNvPr id="3" name="Rectangle 2"/>
          <p:cNvSpPr/>
          <p:nvPr/>
        </p:nvSpPr>
        <p:spPr>
          <a:xfrm>
            <a:off x="454926" y="3645704"/>
            <a:ext cx="10722590" cy="2299091"/>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t>EXPRESSION used as the first parameter is essentially the same as a measure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CALCULATE works differently from other DAX functions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 second set of arguments, i.e. the “Filter arguments,” are evaluated and applied first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Then the Expression is evaluated under new “Filter Context"</a:t>
            </a:r>
          </a:p>
        </p:txBody>
      </p:sp>
      <p:sp>
        <p:nvSpPr>
          <p:cNvPr id="5" name="Footer Placeholder 4">
            <a:extLst>
              <a:ext uri="{FF2B5EF4-FFF2-40B4-BE49-F238E27FC236}">
                <a16:creationId xmlns:a16="http://schemas.microsoft.com/office/drawing/2014/main" id="{DB29D252-9B4B-486D-A504-CB963D4A91C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53695939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Add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216621"/>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CB51BA17-9DC2-499B-B15A-214E106C73D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3969880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Add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05345" y="1265440"/>
            <a:ext cx="10304607" cy="1477328"/>
          </a:xfrm>
          <a:prstGeom prst="rect">
            <a:avLst/>
          </a:prstGeom>
        </p:spPr>
        <p:txBody>
          <a:bodyPr wrap="square">
            <a:spAutoFit/>
          </a:bodyPr>
          <a:lstStyle/>
          <a:p>
            <a:r>
              <a:rPr lang="en-US" b="1" dirty="0">
                <a:solidFill>
                  <a:srgbClr val="00B0F0"/>
                </a:solidFill>
              </a:rPr>
              <a:t>Desktop Sales = CALCULATE([Total Sales], CampaignDim[Device] = "Desktop")</a:t>
            </a:r>
          </a:p>
          <a:p>
            <a:endParaRPr lang="en-US" b="1" dirty="0">
              <a:solidFill>
                <a:srgbClr val="00B0F0"/>
              </a:solidFill>
            </a:endParaRPr>
          </a:p>
          <a:p>
            <a:r>
              <a:rPr lang="en-US" b="1" dirty="0">
                <a:solidFill>
                  <a:srgbClr val="00B0F0"/>
                </a:solidFill>
              </a:rPr>
              <a:t>Tablet Sales = CALCULATE([Total Sales], CampaignDim[Device] = “Tablet")</a:t>
            </a:r>
          </a:p>
          <a:p>
            <a:endParaRPr lang="en-US" b="1" dirty="0">
              <a:solidFill>
                <a:srgbClr val="00B0F0"/>
              </a:solidFill>
            </a:endParaRPr>
          </a:p>
          <a:p>
            <a:r>
              <a:rPr lang="en-US" b="1" dirty="0">
                <a:solidFill>
                  <a:srgbClr val="00B0F0"/>
                </a:solidFill>
              </a:rPr>
              <a:t>Mobile Sales = CALCULATE([Total Sales], CampaignDim[Device] = “Mobile")</a:t>
            </a:r>
          </a:p>
        </p:txBody>
      </p:sp>
      <p:pic>
        <p:nvPicPr>
          <p:cNvPr id="5" name="Picture 4"/>
          <p:cNvPicPr>
            <a:picLocks noChangeAspect="1"/>
          </p:cNvPicPr>
          <p:nvPr/>
        </p:nvPicPr>
        <p:blipFill>
          <a:blip r:embed="rId4"/>
          <a:stretch>
            <a:fillRect/>
          </a:stretch>
        </p:blipFill>
        <p:spPr>
          <a:xfrm>
            <a:off x="305345" y="2872237"/>
            <a:ext cx="6814433" cy="3150875"/>
          </a:xfrm>
          <a:prstGeom prst="rect">
            <a:avLst/>
          </a:prstGeom>
        </p:spPr>
      </p:pic>
      <p:sp>
        <p:nvSpPr>
          <p:cNvPr id="4" name="TextBox 3">
            <a:extLst>
              <a:ext uri="{FF2B5EF4-FFF2-40B4-BE49-F238E27FC236}">
                <a16:creationId xmlns:a16="http://schemas.microsoft.com/office/drawing/2014/main" id="{1FD2C1C0-C751-42C0-9F38-6CF90AB42043}"/>
              </a:ext>
            </a:extLst>
          </p:cNvPr>
          <p:cNvSpPr txBox="1"/>
          <p:nvPr/>
        </p:nvSpPr>
        <p:spPr>
          <a:xfrm>
            <a:off x="7430186" y="5746113"/>
            <a:ext cx="4760950"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*When the Device Slicer is selected, only “Total Sales” changes. </a:t>
            </a:r>
          </a:p>
        </p:txBody>
      </p:sp>
      <p:sp>
        <p:nvSpPr>
          <p:cNvPr id="2" name="Footer Placeholder 1">
            <a:extLst>
              <a:ext uri="{FF2B5EF4-FFF2-40B4-BE49-F238E27FC236}">
                <a16:creationId xmlns:a16="http://schemas.microsoft.com/office/drawing/2014/main" id="{38EC6513-BBAE-481F-8B17-F89126E782D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8398826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666058A3-874C-487A-8CE4-5F57E5B3A707}"/>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33783165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an Existing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199303"/>
            <a:ext cx="10858390" cy="646331"/>
          </a:xfrm>
          <a:prstGeom prst="rect">
            <a:avLst/>
          </a:prstGeom>
        </p:spPr>
        <p:txBody>
          <a:bodyPr wrap="square">
            <a:spAutoFit/>
          </a:bodyPr>
          <a:lstStyle/>
          <a:p>
            <a:r>
              <a:rPr lang="en-US" b="1" dirty="0">
                <a:solidFill>
                  <a:srgbClr val="00B0F0"/>
                </a:solidFill>
              </a:rPr>
              <a:t>Total Sales All Geo = CALCULATE([Total Sales], ALL(</a:t>
            </a:r>
            <a:r>
              <a:rPr lang="en-US" b="1" dirty="0" err="1">
                <a:solidFill>
                  <a:srgbClr val="00B0F0"/>
                </a:solidFill>
              </a:rPr>
              <a:t>GeoDim</a:t>
            </a:r>
            <a:r>
              <a:rPr lang="en-US" b="1" dirty="0">
                <a:solidFill>
                  <a:srgbClr val="00B0F0"/>
                </a:solidFill>
              </a:rPr>
              <a:t>))</a:t>
            </a:r>
          </a:p>
          <a:p>
            <a:r>
              <a:rPr lang="en-US" b="1" dirty="0">
                <a:solidFill>
                  <a:srgbClr val="00B0F0"/>
                </a:solidFill>
              </a:rPr>
              <a:t>City Only = LEFT(</a:t>
            </a:r>
            <a:r>
              <a:rPr lang="en-US" b="1" dirty="0" err="1">
                <a:solidFill>
                  <a:srgbClr val="00B0F0"/>
                </a:solidFill>
              </a:rPr>
              <a:t>GeoDim</a:t>
            </a:r>
            <a:r>
              <a:rPr lang="en-US" b="1" dirty="0">
                <a:solidFill>
                  <a:srgbClr val="00B0F0"/>
                </a:solidFill>
              </a:rPr>
              <a:t>[City],FIND(",",</a:t>
            </a:r>
            <a:r>
              <a:rPr lang="en-US" b="1" dirty="0" err="1">
                <a:solidFill>
                  <a:srgbClr val="00B0F0"/>
                </a:solidFill>
              </a:rPr>
              <a:t>GeoDim</a:t>
            </a:r>
            <a:r>
              <a:rPr lang="en-US" b="1" dirty="0">
                <a:solidFill>
                  <a:srgbClr val="00B0F0"/>
                </a:solidFill>
              </a:rPr>
              <a:t>[City])-1)</a:t>
            </a:r>
          </a:p>
        </p:txBody>
      </p:sp>
      <p:pic>
        <p:nvPicPr>
          <p:cNvPr id="5" name="Picture 4"/>
          <p:cNvPicPr>
            <a:picLocks noChangeAspect="1"/>
          </p:cNvPicPr>
          <p:nvPr/>
        </p:nvPicPr>
        <p:blipFill>
          <a:blip r:embed="rId4"/>
          <a:stretch>
            <a:fillRect/>
          </a:stretch>
        </p:blipFill>
        <p:spPr>
          <a:xfrm>
            <a:off x="6095420" y="2249964"/>
            <a:ext cx="3026217" cy="3250381"/>
          </a:xfrm>
          <a:prstGeom prst="rect">
            <a:avLst/>
          </a:prstGeom>
        </p:spPr>
      </p:pic>
      <p:pic>
        <p:nvPicPr>
          <p:cNvPr id="3" name="Picture 2"/>
          <p:cNvPicPr>
            <a:picLocks noChangeAspect="1"/>
          </p:cNvPicPr>
          <p:nvPr/>
        </p:nvPicPr>
        <p:blipFill>
          <a:blip r:embed="rId5"/>
          <a:stretch>
            <a:fillRect/>
          </a:stretch>
        </p:blipFill>
        <p:spPr>
          <a:xfrm>
            <a:off x="355042" y="2249963"/>
            <a:ext cx="5088294" cy="3250381"/>
          </a:xfrm>
          <a:prstGeom prst="rect">
            <a:avLst/>
          </a:prstGeom>
        </p:spPr>
      </p:pic>
      <p:sp>
        <p:nvSpPr>
          <p:cNvPr id="2" name="Rectangle 1">
            <a:extLst>
              <a:ext uri="{FF2B5EF4-FFF2-40B4-BE49-F238E27FC236}">
                <a16:creationId xmlns:a16="http://schemas.microsoft.com/office/drawing/2014/main" id="{7572A61B-A275-4F2A-98F9-E8DBFE339775}"/>
              </a:ext>
            </a:extLst>
          </p:cNvPr>
          <p:cNvSpPr/>
          <p:nvPr/>
        </p:nvSpPr>
        <p:spPr>
          <a:xfrm>
            <a:off x="355042" y="5928904"/>
            <a:ext cx="6131161" cy="276999"/>
          </a:xfrm>
          <a:prstGeom prst="rect">
            <a:avLst/>
          </a:prstGeom>
        </p:spPr>
        <p:txBody>
          <a:bodyPr wrap="square">
            <a:spAutoFit/>
          </a:bodyPr>
          <a:lstStyle/>
          <a:p>
            <a:r>
              <a:rPr lang="en-US" sz="1200" dirty="0"/>
              <a:t>*Ignore filter on ANY column from the </a:t>
            </a:r>
            <a:r>
              <a:rPr lang="en-US" sz="1200" dirty="0" err="1"/>
              <a:t>GeographyDim</a:t>
            </a:r>
            <a:r>
              <a:rPr lang="en-US" sz="1200" dirty="0"/>
              <a:t> table, but allows filters from Year </a:t>
            </a:r>
          </a:p>
        </p:txBody>
      </p:sp>
      <p:sp>
        <p:nvSpPr>
          <p:cNvPr id="9" name="Footer Placeholder 8">
            <a:extLst>
              <a:ext uri="{FF2B5EF4-FFF2-40B4-BE49-F238E27FC236}">
                <a16:creationId xmlns:a16="http://schemas.microsoft.com/office/drawing/2014/main" id="{3BA3EC30-9BE7-497A-B4FC-1454A9CD1F9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19524644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an Existing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423818"/>
            <a:ext cx="10858390" cy="369332"/>
          </a:xfrm>
          <a:prstGeom prst="rect">
            <a:avLst/>
          </a:prstGeom>
        </p:spPr>
        <p:txBody>
          <a:bodyPr wrap="square">
            <a:spAutoFit/>
          </a:bodyPr>
          <a:lstStyle/>
          <a:p>
            <a:r>
              <a:rPr lang="en-US" b="1" dirty="0">
                <a:solidFill>
                  <a:srgbClr val="00B0F0"/>
                </a:solidFill>
              </a:rPr>
              <a:t>Total Sales All States = CALCULATE([Total Sales], ALL(</a:t>
            </a:r>
            <a:r>
              <a:rPr lang="en-US" b="1" dirty="0" err="1">
                <a:solidFill>
                  <a:srgbClr val="00B0F0"/>
                </a:solidFill>
              </a:rPr>
              <a:t>GeoDim</a:t>
            </a:r>
            <a:r>
              <a:rPr lang="en-US" b="1" dirty="0">
                <a:solidFill>
                  <a:srgbClr val="00B0F0"/>
                </a:solidFill>
              </a:rPr>
              <a:t>[State]))</a:t>
            </a:r>
          </a:p>
        </p:txBody>
      </p:sp>
      <p:pic>
        <p:nvPicPr>
          <p:cNvPr id="10" name="Picture 9"/>
          <p:cNvPicPr>
            <a:picLocks noChangeAspect="1"/>
          </p:cNvPicPr>
          <p:nvPr/>
        </p:nvPicPr>
        <p:blipFill>
          <a:blip r:embed="rId4"/>
          <a:stretch>
            <a:fillRect/>
          </a:stretch>
        </p:blipFill>
        <p:spPr>
          <a:xfrm>
            <a:off x="5904841" y="2180778"/>
            <a:ext cx="3941912" cy="3295289"/>
          </a:xfrm>
          <a:prstGeom prst="rect">
            <a:avLst/>
          </a:prstGeom>
        </p:spPr>
      </p:pic>
      <p:pic>
        <p:nvPicPr>
          <p:cNvPr id="3" name="Picture 2"/>
          <p:cNvPicPr>
            <a:picLocks noChangeAspect="1"/>
          </p:cNvPicPr>
          <p:nvPr/>
        </p:nvPicPr>
        <p:blipFill>
          <a:blip r:embed="rId5"/>
          <a:stretch>
            <a:fillRect/>
          </a:stretch>
        </p:blipFill>
        <p:spPr>
          <a:xfrm>
            <a:off x="355042" y="2180777"/>
            <a:ext cx="4891974" cy="3295289"/>
          </a:xfrm>
          <a:prstGeom prst="rect">
            <a:avLst/>
          </a:prstGeom>
        </p:spPr>
      </p:pic>
      <p:sp>
        <p:nvSpPr>
          <p:cNvPr id="2" name="Rectangle 1">
            <a:extLst>
              <a:ext uri="{FF2B5EF4-FFF2-40B4-BE49-F238E27FC236}">
                <a16:creationId xmlns:a16="http://schemas.microsoft.com/office/drawing/2014/main" id="{9271C1B3-F532-413D-8077-94E1EBDEFD68}"/>
              </a:ext>
            </a:extLst>
          </p:cNvPr>
          <p:cNvSpPr/>
          <p:nvPr/>
        </p:nvSpPr>
        <p:spPr>
          <a:xfrm>
            <a:off x="355042" y="5863693"/>
            <a:ext cx="6423445"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5" name="Footer Placeholder 4">
            <a:extLst>
              <a:ext uri="{FF2B5EF4-FFF2-40B4-BE49-F238E27FC236}">
                <a16:creationId xmlns:a16="http://schemas.microsoft.com/office/drawing/2014/main" id="{7776781C-00C3-4901-9B64-008DA6BFB8A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7208214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Existing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355042" y="1368151"/>
            <a:ext cx="10858390" cy="369332"/>
          </a:xfrm>
          <a:prstGeom prst="rect">
            <a:avLst/>
          </a:prstGeom>
        </p:spPr>
        <p:txBody>
          <a:bodyPr wrap="square">
            <a:spAutoFit/>
          </a:bodyPr>
          <a:lstStyle/>
          <a:p>
            <a:r>
              <a:rPr lang="en-US" b="1" dirty="0">
                <a:solidFill>
                  <a:srgbClr val="00B0F0"/>
                </a:solidFill>
              </a:rPr>
              <a:t>Total Sales All Selected States = CALCULATE([Total Sales], ALLSELECTED(</a:t>
            </a:r>
            <a:r>
              <a:rPr lang="en-US" b="1" dirty="0" err="1">
                <a:solidFill>
                  <a:srgbClr val="00B0F0"/>
                </a:solidFill>
              </a:rPr>
              <a:t>GeoDim</a:t>
            </a:r>
            <a:r>
              <a:rPr lang="en-US" b="1" dirty="0">
                <a:solidFill>
                  <a:srgbClr val="00B0F0"/>
                </a:solidFill>
              </a:rPr>
              <a:t>[State]))</a:t>
            </a:r>
          </a:p>
        </p:txBody>
      </p:sp>
      <p:pic>
        <p:nvPicPr>
          <p:cNvPr id="5" name="Picture 4"/>
          <p:cNvPicPr>
            <a:picLocks noChangeAspect="1"/>
          </p:cNvPicPr>
          <p:nvPr/>
        </p:nvPicPr>
        <p:blipFill>
          <a:blip r:embed="rId4"/>
          <a:stretch>
            <a:fillRect/>
          </a:stretch>
        </p:blipFill>
        <p:spPr>
          <a:xfrm>
            <a:off x="7775504" y="2124692"/>
            <a:ext cx="3009900" cy="2562225"/>
          </a:xfrm>
          <a:prstGeom prst="rect">
            <a:avLst/>
          </a:prstGeom>
        </p:spPr>
      </p:pic>
      <p:pic>
        <p:nvPicPr>
          <p:cNvPr id="9" name="Picture 8"/>
          <p:cNvPicPr>
            <a:picLocks noChangeAspect="1"/>
          </p:cNvPicPr>
          <p:nvPr/>
        </p:nvPicPr>
        <p:blipFill>
          <a:blip r:embed="rId5"/>
          <a:stretch>
            <a:fillRect/>
          </a:stretch>
        </p:blipFill>
        <p:spPr>
          <a:xfrm>
            <a:off x="355042" y="2122827"/>
            <a:ext cx="6528976" cy="1124262"/>
          </a:xfrm>
          <a:prstGeom prst="rect">
            <a:avLst/>
          </a:prstGeom>
        </p:spPr>
      </p:pic>
      <p:sp>
        <p:nvSpPr>
          <p:cNvPr id="2" name="Rectangle 1">
            <a:extLst>
              <a:ext uri="{FF2B5EF4-FFF2-40B4-BE49-F238E27FC236}">
                <a16:creationId xmlns:a16="http://schemas.microsoft.com/office/drawing/2014/main" id="{4468BC84-50FD-4788-B466-83AE2BC63918}"/>
              </a:ext>
            </a:extLst>
          </p:cNvPr>
          <p:cNvSpPr/>
          <p:nvPr/>
        </p:nvSpPr>
        <p:spPr>
          <a:xfrm>
            <a:off x="355042" y="5337313"/>
            <a:ext cx="6639339"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3" name="Footer Placeholder 2">
            <a:extLst>
              <a:ext uri="{FF2B5EF4-FFF2-40B4-BE49-F238E27FC236}">
                <a16:creationId xmlns:a16="http://schemas.microsoft.com/office/drawing/2014/main" id="{07E6DE0B-15F8-4ECA-B12C-6C0C41FB0ED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80501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Update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DE969173-4217-4FFF-89FD-B05638B48A2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177578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1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456124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what is meant by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Power BI’s data storage architecture and use this knowledge to optimize performance</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consequences of Power BI’s data type handling</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7" name="Footer Placeholder 6">
            <a:extLst>
              <a:ext uri="{FF2B5EF4-FFF2-40B4-BE49-F238E27FC236}">
                <a16:creationId xmlns:a16="http://schemas.microsoft.com/office/drawing/2014/main" id="{821C64CA-4EAD-4183-B341-DCDE656766B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988023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Update Existing Filter</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506847" y="1331843"/>
            <a:ext cx="7315249" cy="381794"/>
          </a:xfrm>
          <a:prstGeom prst="rect">
            <a:avLst/>
          </a:prstGeom>
        </p:spPr>
        <p:txBody>
          <a:bodyPr wrap="square">
            <a:spAutoFit/>
          </a:bodyPr>
          <a:lstStyle/>
          <a:p>
            <a:r>
              <a:rPr lang="en-US" b="1" dirty="0">
                <a:solidFill>
                  <a:srgbClr val="00B0F0"/>
                </a:solidFill>
              </a:rPr>
              <a:t>2014 Sales = CALCULATE([Total Sales], DateDim[Year] = 2014)</a:t>
            </a:r>
          </a:p>
        </p:txBody>
      </p:sp>
      <p:pic>
        <p:nvPicPr>
          <p:cNvPr id="10" name="Picture 9"/>
          <p:cNvPicPr>
            <a:picLocks noChangeAspect="1"/>
          </p:cNvPicPr>
          <p:nvPr/>
        </p:nvPicPr>
        <p:blipFill>
          <a:blip r:embed="rId4"/>
          <a:stretch>
            <a:fillRect/>
          </a:stretch>
        </p:blipFill>
        <p:spPr>
          <a:xfrm>
            <a:off x="5360172" y="2021362"/>
            <a:ext cx="1471656" cy="1984107"/>
          </a:xfrm>
          <a:prstGeom prst="rect">
            <a:avLst/>
          </a:prstGeom>
        </p:spPr>
      </p:pic>
      <p:pic>
        <p:nvPicPr>
          <p:cNvPr id="5" name="Picture 4"/>
          <p:cNvPicPr>
            <a:picLocks noChangeAspect="1"/>
          </p:cNvPicPr>
          <p:nvPr/>
        </p:nvPicPr>
        <p:blipFill>
          <a:blip r:embed="rId5"/>
          <a:stretch>
            <a:fillRect/>
          </a:stretch>
        </p:blipFill>
        <p:spPr>
          <a:xfrm>
            <a:off x="506847" y="2021362"/>
            <a:ext cx="3715462" cy="3793030"/>
          </a:xfrm>
          <a:prstGeom prst="rect">
            <a:avLst/>
          </a:prstGeom>
        </p:spPr>
      </p:pic>
      <p:sp>
        <p:nvSpPr>
          <p:cNvPr id="2" name="TextBox 1">
            <a:extLst>
              <a:ext uri="{FF2B5EF4-FFF2-40B4-BE49-F238E27FC236}">
                <a16:creationId xmlns:a16="http://schemas.microsoft.com/office/drawing/2014/main" id="{CD58CB44-1E35-46BD-94BA-5B73A26FEC21}"/>
              </a:ext>
            </a:extLst>
          </p:cNvPr>
          <p:cNvSpPr txBox="1"/>
          <p:nvPr/>
        </p:nvSpPr>
        <p:spPr>
          <a:xfrm>
            <a:off x="5151118" y="5537393"/>
            <a:ext cx="2763078"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*Ignores filter on the Year Slicer</a:t>
            </a:r>
          </a:p>
        </p:txBody>
      </p:sp>
      <p:sp>
        <p:nvSpPr>
          <p:cNvPr id="3" name="Footer Placeholder 2">
            <a:extLst>
              <a:ext uri="{FF2B5EF4-FFF2-40B4-BE49-F238E27FC236}">
                <a16:creationId xmlns:a16="http://schemas.microsoft.com/office/drawing/2014/main" id="{430AADE7-1592-4BD0-A5D3-340A5B7AFD0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0714167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Convert Row Context to Filter Context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11" name="TextBox 10">
            <a:extLst>
              <a:ext uri="{FF2B5EF4-FFF2-40B4-BE49-F238E27FC236}">
                <a16:creationId xmlns:a16="http://schemas.microsoft.com/office/drawing/2014/main" id="{A6E7F699-57E0-4D8F-AD9E-69DD7701DC1F}"/>
              </a:ext>
            </a:extLst>
          </p:cNvPr>
          <p:cNvSpPr txBox="1"/>
          <p:nvPr/>
        </p:nvSpPr>
        <p:spPr>
          <a:xfrm>
            <a:off x="4820194" y="6100690"/>
            <a:ext cx="71031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investigate what we mean by </a:t>
            </a:r>
            <a:r>
              <a:rPr lang="en-US" sz="2400" b="1" dirty="0">
                <a:gradFill>
                  <a:gsLst>
                    <a:gs pos="2917">
                      <a:schemeClr val="tx1"/>
                    </a:gs>
                    <a:gs pos="30000">
                      <a:schemeClr val="tx1"/>
                    </a:gs>
                  </a:gsLst>
                  <a:lin ang="5400000" scaled="0"/>
                </a:gradFill>
              </a:rPr>
              <a:t>Filter Context</a:t>
            </a:r>
          </a:p>
        </p:txBody>
      </p:sp>
      <p:sp>
        <p:nvSpPr>
          <p:cNvPr id="3" name="Footer Placeholder 2">
            <a:extLst>
              <a:ext uri="{FF2B5EF4-FFF2-40B4-BE49-F238E27FC236}">
                <a16:creationId xmlns:a16="http://schemas.microsoft.com/office/drawing/2014/main" id="{003C6F04-E32A-4E5F-98E5-768FC1FACC9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83732157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E40BD9-5D7E-4B1E-9C5E-1A2CAF080762}"/>
              </a:ext>
            </a:extLst>
          </p:cNvPr>
          <p:cNvSpPr>
            <a:spLocks noGrp="1"/>
          </p:cNvSpPr>
          <p:nvPr>
            <p:ph type="body" sz="quarter" idx="10"/>
          </p:nvPr>
        </p:nvSpPr>
        <p:spPr>
          <a:xfrm>
            <a:off x="269240" y="1189177"/>
            <a:ext cx="11653523" cy="3492687"/>
          </a:xfrm>
        </p:spPr>
        <p:txBody>
          <a:bodyPr/>
          <a:lstStyle/>
          <a:p>
            <a:r>
              <a:rPr lang="en-US" dirty="0"/>
              <a:t>ValoremReply.com</a:t>
            </a:r>
          </a:p>
          <a:p>
            <a:r>
              <a:rPr lang="en-US" dirty="0">
                <a:hlinkClick r:id="rId2"/>
              </a:rPr>
              <a:t>https://valoremreply.com/authors/joseph-hobbs/</a:t>
            </a:r>
            <a:endParaRPr lang="en-US" dirty="0"/>
          </a:p>
          <a:p>
            <a:r>
              <a:rPr lang="en-US" dirty="0"/>
              <a:t>KC Power BI User Group</a:t>
            </a:r>
          </a:p>
          <a:p>
            <a:pPr marL="0" indent="0">
              <a:buNone/>
            </a:pPr>
            <a:endParaRPr lang="en-US" dirty="0"/>
          </a:p>
          <a:p>
            <a:endParaRPr lang="en-US" dirty="0"/>
          </a:p>
        </p:txBody>
      </p:sp>
      <p:sp>
        <p:nvSpPr>
          <p:cNvPr id="3" name="Title 2">
            <a:extLst>
              <a:ext uri="{FF2B5EF4-FFF2-40B4-BE49-F238E27FC236}">
                <a16:creationId xmlns:a16="http://schemas.microsoft.com/office/drawing/2014/main" id="{E968D35F-82D0-4AAA-AC99-44AE47A6ADC5}"/>
              </a:ext>
            </a:extLst>
          </p:cNvPr>
          <p:cNvSpPr>
            <a:spLocks noGrp="1"/>
          </p:cNvSpPr>
          <p:nvPr>
            <p:ph type="title"/>
          </p:nvPr>
        </p:nvSpPr>
        <p:spPr/>
        <p:txBody>
          <a:bodyPr/>
          <a:lstStyle/>
          <a:p>
            <a:r>
              <a:rPr lang="en-US" dirty="0"/>
              <a:t>SHOUT OUT</a:t>
            </a:r>
          </a:p>
        </p:txBody>
      </p:sp>
      <p:sp>
        <p:nvSpPr>
          <p:cNvPr id="4" name="Footer Placeholder 3">
            <a:extLst>
              <a:ext uri="{FF2B5EF4-FFF2-40B4-BE49-F238E27FC236}">
                <a16:creationId xmlns:a16="http://schemas.microsoft.com/office/drawing/2014/main" id="{4AC49FBB-1835-43B4-AE26-5D8E0AE94F8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34489170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130088"/>
          </a:xfrm>
        </p:spPr>
        <p:txBody>
          <a:bodyPr/>
          <a:lstStyle/>
          <a:p>
            <a:r>
              <a:rPr lang="en-US" sz="6600" b="1" dirty="0">
                <a:solidFill>
                  <a:schemeClr val="tx1"/>
                </a:solidFill>
              </a:rPr>
              <a:t>Module 4</a:t>
            </a:r>
            <a:br>
              <a:rPr lang="en-US" sz="6600" b="1" dirty="0">
                <a:solidFill>
                  <a:schemeClr val="tx1"/>
                </a:solidFill>
              </a:rPr>
            </a:br>
            <a:r>
              <a:rPr lang="en-US" sz="6600" b="1" dirty="0">
                <a:solidFill>
                  <a:schemeClr val="tx1"/>
                </a:solidFill>
              </a:rPr>
              <a:t>DAX Evaluation Contexts </a:t>
            </a:r>
          </a:p>
          <a:p>
            <a:endParaRPr lang="en-US" sz="6600" b="1" i="1" dirty="0">
              <a:solidFill>
                <a:schemeClr val="tx1"/>
              </a:solidFill>
            </a:endParaRPr>
          </a:p>
        </p:txBody>
      </p:sp>
    </p:spTree>
    <p:extLst>
      <p:ext uri="{BB962C8B-B14F-4D97-AF65-F5344CB8AC3E}">
        <p14:creationId xmlns:p14="http://schemas.microsoft.com/office/powerpoint/2010/main" val="90303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3213187"/>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that there are different kinds of evaluation contexts and be able to explain what different contexts are in play</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Be able to use iterator functions and CALCULATE to create sophisticated measures</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00A66DB2-28FF-4416-BDC6-382F14C30CCB}"/>
              </a:ext>
            </a:extLst>
          </p:cNvPr>
          <p:cNvSpPr>
            <a:spLocks noGrp="1"/>
          </p:cNvSpPr>
          <p:nvPr>
            <p:ph type="ftr" sz="quarter" idx="3"/>
          </p:nvPr>
        </p:nvSpPr>
        <p:spPr/>
        <p:txBody>
          <a:bodyPr/>
          <a:lstStyle/>
          <a:p>
            <a:r>
              <a:rPr lang="en-US"/>
              <a:t>© 2017 Microsoft. All rights reserved.</a:t>
            </a:r>
            <a:endParaRPr lang="en-US" dirty="0"/>
          </a:p>
        </p:txBody>
      </p:sp>
      <p:sp>
        <p:nvSpPr>
          <p:cNvPr id="6" name="Slide Number Placeholder 5">
            <a:extLst>
              <a:ext uri="{FF2B5EF4-FFF2-40B4-BE49-F238E27FC236}">
                <a16:creationId xmlns:a16="http://schemas.microsoft.com/office/drawing/2014/main" id="{1E8B0176-E3BC-474F-8D5C-8C98B8228B8E}"/>
              </a:ext>
            </a:extLst>
          </p:cNvPr>
          <p:cNvSpPr>
            <a:spLocks noGrp="1"/>
          </p:cNvSpPr>
          <p:nvPr>
            <p:ph type="sldNum" sz="quarter" idx="11"/>
          </p:nvPr>
        </p:nvSpPr>
        <p:spPr/>
        <p:txBody>
          <a:bodyPr/>
          <a:lstStyle/>
          <a:p>
            <a:fld id="{4E4C8473-95EA-48C2-917D-84A3AF9AB99B}" type="slidenum">
              <a:rPr lang="en-US" smtClean="0"/>
              <a:t>74</a:t>
            </a:fld>
            <a:endParaRPr lang="en-US" dirty="0"/>
          </a:p>
        </p:txBody>
      </p:sp>
    </p:spTree>
    <p:extLst>
      <p:ext uri="{BB962C8B-B14F-4D97-AF65-F5344CB8AC3E}">
        <p14:creationId xmlns:p14="http://schemas.microsoft.com/office/powerpoint/2010/main" val="186354894"/>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bwMode="auto">
          <a:xfrm>
            <a:off x="2499639" y="564050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6420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824124" y="1431737"/>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 Contexts</a:t>
            </a: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4993FC88-25A3-4DD4-ACEF-1742AC85D25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68383510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9190914" cy="424732"/>
          </a:xfrm>
          <a:prstGeom prst="rect">
            <a:avLst/>
          </a:prstGeom>
        </p:spPr>
        <p:txBody>
          <a:bodyPr wrap="none">
            <a:spAutoFit/>
          </a:bodyPr>
          <a:lstStyle/>
          <a:p>
            <a:pPr>
              <a:lnSpc>
                <a:spcPct val="90000"/>
              </a:lnSpc>
              <a:spcAft>
                <a:spcPts val="600"/>
              </a:spcAft>
            </a:pPr>
            <a:r>
              <a:rPr lang="en-US" sz="2400" b="1" dirty="0"/>
              <a:t>There are two contexts under which calculations are evaluated</a:t>
            </a:r>
          </a:p>
        </p:txBody>
      </p:sp>
      <p:sp>
        <p:nvSpPr>
          <p:cNvPr id="10" name="Rectangle 9"/>
          <p:cNvSpPr/>
          <p:nvPr/>
        </p:nvSpPr>
        <p:spPr bwMode="auto">
          <a:xfrm>
            <a:off x="1993900"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
        <p:nvSpPr>
          <p:cNvPr id="2" name="Footer Placeholder 1">
            <a:extLst>
              <a:ext uri="{FF2B5EF4-FFF2-40B4-BE49-F238E27FC236}">
                <a16:creationId xmlns:a16="http://schemas.microsoft.com/office/drawing/2014/main" id="{F199AB9E-3D12-48FA-B4AE-EC429FA5C753}"/>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0634878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355041" y="3341271"/>
            <a:ext cx="3746971" cy="1457155"/>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Row context in Calculated Column</a:t>
            </a: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10" name="Rectangle 9"/>
          <p:cNvSpPr/>
          <p:nvPr/>
        </p:nvSpPr>
        <p:spPr bwMode="auto">
          <a:xfrm>
            <a:off x="316941" y="3501081"/>
            <a:ext cx="4572000" cy="27368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Curved Left Arrow 21"/>
          <p:cNvSpPr/>
          <p:nvPr/>
        </p:nvSpPr>
        <p:spPr bwMode="auto">
          <a:xfrm>
            <a:off x="4927041" y="3608808"/>
            <a:ext cx="297117" cy="351914"/>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16941" y="3736469"/>
            <a:ext cx="4572000" cy="24209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5713970" y="3341271"/>
            <a:ext cx="6046230" cy="1908215"/>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row by row</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under which formula is evaluated for each row is called “Row Context”</a:t>
            </a:r>
            <a:endParaRPr lang="en-US" sz="2400" b="1" dirty="0">
              <a:solidFill>
                <a:srgbClr val="00B0F0"/>
              </a:solidFill>
            </a:endParaRPr>
          </a:p>
        </p:txBody>
      </p:sp>
      <p:sp>
        <p:nvSpPr>
          <p:cNvPr id="20" name="Rectangle 19"/>
          <p:cNvSpPr/>
          <p:nvPr/>
        </p:nvSpPr>
        <p:spPr>
          <a:xfrm>
            <a:off x="355042" y="1966045"/>
            <a:ext cx="6843220" cy="369332"/>
          </a:xfrm>
          <a:prstGeom prst="rect">
            <a:avLst/>
          </a:prstGeom>
        </p:spPr>
        <p:txBody>
          <a:bodyPr wrap="none">
            <a:spAutoFit/>
          </a:bodyPr>
          <a:lstStyle/>
          <a:p>
            <a:r>
              <a:rPr lang="en-US" b="1" dirty="0"/>
              <a:t>Sales COGS = RELATED(ProductDim[Unit Cost]) * Sales[Units]</a:t>
            </a:r>
          </a:p>
        </p:txBody>
      </p:sp>
      <p:sp>
        <p:nvSpPr>
          <p:cNvPr id="12" name="Rectangle 11"/>
          <p:cNvSpPr/>
          <p:nvPr/>
        </p:nvSpPr>
        <p:spPr>
          <a:xfrm>
            <a:off x="165603" y="6259610"/>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To accumulate up from Fact to Dimension, use </a:t>
            </a:r>
            <a:r>
              <a:rPr lang="en-US" b="1" dirty="0">
                <a:gradFill>
                  <a:gsLst>
                    <a:gs pos="2917">
                      <a:schemeClr val="tx1"/>
                    </a:gs>
                    <a:gs pos="30000">
                      <a:schemeClr val="tx1"/>
                    </a:gs>
                  </a:gsLst>
                  <a:lin ang="5400000" scaled="0"/>
                </a:gradFill>
              </a:rPr>
              <a:t>RELATEDTABLE()</a:t>
            </a:r>
          </a:p>
        </p:txBody>
      </p:sp>
      <p:sp>
        <p:nvSpPr>
          <p:cNvPr id="2" name="Footer Placeholder 1">
            <a:extLst>
              <a:ext uri="{FF2B5EF4-FFF2-40B4-BE49-F238E27FC236}">
                <a16:creationId xmlns:a16="http://schemas.microsoft.com/office/drawing/2014/main" id="{FB184FAC-01A5-490B-8F13-CB0E59770CB8}"/>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4072271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267500" y="1912953"/>
            <a:ext cx="11861517" cy="424732"/>
          </a:xfrm>
          <a:prstGeom prst="rect">
            <a:avLst/>
          </a:prstGeom>
        </p:spPr>
        <p:txBody>
          <a:bodyPr wrap="none">
            <a:spAutoFit/>
          </a:bodyPr>
          <a:lstStyle/>
          <a:p>
            <a:pPr>
              <a:lnSpc>
                <a:spcPct val="90000"/>
              </a:lnSpc>
              <a:spcAft>
                <a:spcPts val="600"/>
              </a:spcAft>
            </a:pPr>
            <a:r>
              <a:rPr lang="en-US" sz="2400" b="1" dirty="0"/>
              <a:t>Both Calculated Columns and Measures are always evaluated under two contexts</a:t>
            </a:r>
          </a:p>
        </p:txBody>
      </p:sp>
      <p:sp>
        <p:nvSpPr>
          <p:cNvPr id="10" name="Rectangle 9"/>
          <p:cNvSpPr/>
          <p:nvPr/>
        </p:nvSpPr>
        <p:spPr bwMode="auto">
          <a:xfrm>
            <a:off x="1993900"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
        <p:nvSpPr>
          <p:cNvPr id="2" name="Footer Placeholder 1">
            <a:extLst>
              <a:ext uri="{FF2B5EF4-FFF2-40B4-BE49-F238E27FC236}">
                <a16:creationId xmlns:a16="http://schemas.microsoft.com/office/drawing/2014/main" id="{E73B47F1-26DA-475E-AB85-5BB6878CBFC0}"/>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40039283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Measures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9" name="Picture 8"/>
          <p:cNvPicPr>
            <a:picLocks noChangeAspect="1"/>
          </p:cNvPicPr>
          <p:nvPr/>
        </p:nvPicPr>
        <p:blipFill>
          <a:blip r:embed="rId4"/>
          <a:stretch>
            <a:fillRect/>
          </a:stretch>
        </p:blipFill>
        <p:spPr>
          <a:xfrm>
            <a:off x="421146" y="3198215"/>
            <a:ext cx="8200034" cy="3091816"/>
          </a:xfrm>
          <a:prstGeom prst="rect">
            <a:avLst/>
          </a:prstGeom>
          <a:ln w="38100">
            <a:noFill/>
          </a:ln>
        </p:spPr>
      </p:pic>
      <p:sp>
        <p:nvSpPr>
          <p:cNvPr id="18" name="Rectangle 17"/>
          <p:cNvSpPr/>
          <p:nvPr/>
        </p:nvSpPr>
        <p:spPr bwMode="auto">
          <a:xfrm>
            <a:off x="1960594" y="6004142"/>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706840" y="3490823"/>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706840" y="6004142"/>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75873"/>
            <a:ext cx="8200034" cy="369332"/>
          </a:xfrm>
          <a:prstGeom prst="rect">
            <a:avLst/>
          </a:prstGeom>
        </p:spPr>
        <p:txBody>
          <a:bodyPr wrap="square">
            <a:spAutoFit/>
          </a:bodyPr>
          <a:lstStyle/>
          <a:p>
            <a:r>
              <a:rPr lang="en-US" b="1" dirty="0"/>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HI</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Q1</a:t>
            </a:r>
          </a:p>
        </p:txBody>
      </p:sp>
      <p:sp>
        <p:nvSpPr>
          <p:cNvPr id="17" name="Rectangle 16"/>
          <p:cNvSpPr/>
          <p:nvPr/>
        </p:nvSpPr>
        <p:spPr>
          <a:xfrm>
            <a:off x="8830596" y="3216693"/>
            <a:ext cx="3361404" cy="2905411"/>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for each “Coordinate” in each visual</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for each coordinate is called “Filter Context”</a:t>
            </a:r>
            <a:endParaRPr lang="en-US" sz="2400" b="1" dirty="0">
              <a:solidFill>
                <a:srgbClr val="00B0F0"/>
              </a:solidFill>
            </a:endParaRPr>
          </a:p>
        </p:txBody>
      </p:sp>
      <p:sp>
        <p:nvSpPr>
          <p:cNvPr id="12" name="Rectangle 11">
            <a:extLst>
              <a:ext uri="{FF2B5EF4-FFF2-40B4-BE49-F238E27FC236}">
                <a16:creationId xmlns:a16="http://schemas.microsoft.com/office/drawing/2014/main" id="{52397968-1BFE-4638-895F-3A5E1EC9BDFE}"/>
              </a:ext>
            </a:extLst>
          </p:cNvPr>
          <p:cNvSpPr/>
          <p:nvPr/>
        </p:nvSpPr>
        <p:spPr>
          <a:xfrm>
            <a:off x="421146" y="1188043"/>
            <a:ext cx="6702288"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Filter Context in a Measure – Example 1</a:t>
            </a:r>
            <a:endParaRPr lang="en-US" dirty="0"/>
          </a:p>
        </p:txBody>
      </p:sp>
      <p:sp>
        <p:nvSpPr>
          <p:cNvPr id="2" name="Footer Placeholder 1">
            <a:extLst>
              <a:ext uri="{FF2B5EF4-FFF2-40B4-BE49-F238E27FC236}">
                <a16:creationId xmlns:a16="http://schemas.microsoft.com/office/drawing/2014/main" id="{DF4F023D-0D84-47DB-B92A-386B75DBBAC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405360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317879" y="1307466"/>
            <a:ext cx="9228667" cy="5519435"/>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rPr>
              <a:t>Power BI Desktop file (.PBIX)</a:t>
            </a:r>
          </a:p>
        </p:txBody>
      </p:sp>
      <p:grpSp>
        <p:nvGrpSpPr>
          <p:cNvPr id="3" name="Group 2"/>
          <p:cNvGrpSpPr/>
          <p:nvPr/>
        </p:nvGrpSpPr>
        <p:grpSpPr>
          <a:xfrm>
            <a:off x="1217213" y="2321874"/>
            <a:ext cx="4011952" cy="3051147"/>
            <a:chOff x="1217213" y="2321874"/>
            <a:chExt cx="4011952" cy="3051147"/>
          </a:xfrm>
        </p:grpSpPr>
        <p:pic>
          <p:nvPicPr>
            <p:cNvPr id="11" name="Picture 10"/>
            <p:cNvPicPr>
              <a:picLocks noChangeAspect="1"/>
            </p:cNvPicPr>
            <p:nvPr/>
          </p:nvPicPr>
          <p:blipFill>
            <a:blip r:embed="rId3"/>
            <a:stretch>
              <a:fillRect/>
            </a:stretch>
          </p:blipFill>
          <p:spPr>
            <a:xfrm>
              <a:off x="2383213" y="2321874"/>
              <a:ext cx="2566355" cy="1399830"/>
            </a:xfrm>
            <a:prstGeom prst="rect">
              <a:avLst/>
            </a:prstGeom>
          </p:spPr>
        </p:pic>
        <p:sp>
          <p:nvSpPr>
            <p:cNvPr id="61" name="TextBox 60"/>
            <p:cNvSpPr txBox="1"/>
            <p:nvPr/>
          </p:nvSpPr>
          <p:spPr>
            <a:xfrm>
              <a:off x="2408415" y="3904927"/>
              <a:ext cx="2820750" cy="14680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Query Editor (M)</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Source Connections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Transformations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(Prep data for Data Model)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cxnSp>
          <p:nvCxnSpPr>
            <p:cNvPr id="68" name="Straight Arrow Connector 67"/>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866" y="36543"/>
            <a:ext cx="11453776"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 BI Desktop Data Flow</a:t>
            </a:r>
          </a:p>
        </p:txBody>
      </p: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pSp>
        <p:nvGrpSpPr>
          <p:cNvPr id="12" name="Group 11"/>
          <p:cNvGrpSpPr/>
          <p:nvPr/>
        </p:nvGrpSpPr>
        <p:grpSpPr>
          <a:xfrm>
            <a:off x="6426639" y="1861544"/>
            <a:ext cx="4942108" cy="1294063"/>
            <a:chOff x="6426639" y="1861544"/>
            <a:chExt cx="4942108" cy="1294063"/>
          </a:xfrm>
        </p:grpSpPr>
        <p:sp>
          <p:nvSpPr>
            <p:cNvPr id="63" name="TextBox 62"/>
            <p:cNvSpPr txBox="1"/>
            <p:nvPr/>
          </p:nvSpPr>
          <p:spPr>
            <a:xfrm>
              <a:off x="9590634" y="1953889"/>
              <a:ext cx="1778113"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Report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Create Visuals</a:t>
              </a:r>
            </a:p>
          </p:txBody>
        </p:sp>
        <p:pic>
          <p:nvPicPr>
            <p:cNvPr id="15" name="Picture 14"/>
            <p:cNvPicPr>
              <a:picLocks noChangeAspect="1"/>
            </p:cNvPicPr>
            <p:nvPr/>
          </p:nvPicPr>
          <p:blipFill>
            <a:blip r:embed="rId5"/>
            <a:stretch>
              <a:fillRect/>
            </a:stretch>
          </p:blipFill>
          <p:spPr>
            <a:xfrm>
              <a:off x="6983498" y="1861544"/>
              <a:ext cx="2607136" cy="1294063"/>
            </a:xfrm>
            <a:prstGeom prst="rect">
              <a:avLst/>
            </a:prstGeom>
            <a:ln>
              <a:solidFill>
                <a:schemeClr val="tx1">
                  <a:lumMod val="50000"/>
                  <a:lumOff val="50000"/>
                </a:schemeClr>
              </a:solidFill>
            </a:ln>
          </p:spPr>
        </p:pic>
        <p:pic>
          <p:nvPicPr>
            <p:cNvPr id="17" name="Picture 16"/>
            <p:cNvPicPr>
              <a:picLocks noChangeAspect="1"/>
            </p:cNvPicPr>
            <p:nvPr/>
          </p:nvPicPr>
          <p:blipFill>
            <a:blip r:embed="rId6"/>
            <a:stretch>
              <a:fillRect/>
            </a:stretch>
          </p:blipFill>
          <p:spPr>
            <a:xfrm>
              <a:off x="6426639" y="1909676"/>
              <a:ext cx="374669" cy="1212912"/>
            </a:xfrm>
            <a:prstGeom prst="rect">
              <a:avLst/>
            </a:prstGeom>
          </p:spPr>
        </p:pic>
        <p:cxnSp>
          <p:nvCxnSpPr>
            <p:cNvPr id="28" name="Straight Arrow Connector 27"/>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524791" y="3261979"/>
            <a:ext cx="5253455" cy="1285896"/>
            <a:chOff x="6420288" y="3326460"/>
            <a:chExt cx="5253455" cy="1285896"/>
          </a:xfrm>
        </p:grpSpPr>
        <p:pic>
          <p:nvPicPr>
            <p:cNvPr id="18" name="Picture 17"/>
            <p:cNvPicPr>
              <a:picLocks noChangeAspect="1"/>
            </p:cNvPicPr>
            <p:nvPr/>
          </p:nvPicPr>
          <p:blipFill>
            <a:blip r:embed="rId7"/>
            <a:stretch>
              <a:fillRect/>
            </a:stretch>
          </p:blipFill>
          <p:spPr>
            <a:xfrm>
              <a:off x="6420288" y="3394704"/>
              <a:ext cx="387370" cy="1149409"/>
            </a:xfrm>
            <a:prstGeom prst="rect">
              <a:avLst/>
            </a:prstGeom>
          </p:spPr>
        </p:pic>
        <p:sp>
          <p:nvSpPr>
            <p:cNvPr id="64" name="TextBox 63"/>
            <p:cNvSpPr txBox="1"/>
            <p:nvPr/>
          </p:nvSpPr>
          <p:spPr>
            <a:xfrm>
              <a:off x="9590634" y="3549761"/>
              <a:ext cx="2083109"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Data (DAX)</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View Tables</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pic>
          <p:nvPicPr>
            <p:cNvPr id="5" name="Picture 4"/>
            <p:cNvPicPr>
              <a:picLocks noChangeAspect="1"/>
            </p:cNvPicPr>
            <p:nvPr/>
          </p:nvPicPr>
          <p:blipFill>
            <a:blip r:embed="rId8"/>
            <a:stretch>
              <a:fillRect/>
            </a:stretch>
          </p:blipFill>
          <p:spPr>
            <a:xfrm>
              <a:off x="6970036" y="3326460"/>
              <a:ext cx="2620598" cy="1285896"/>
            </a:xfrm>
            <a:prstGeom prst="rect">
              <a:avLst/>
            </a:prstGeom>
          </p:spPr>
        </p:pic>
        <p:cxnSp>
          <p:nvCxnSpPr>
            <p:cNvPr id="32" name="Straight Arrow Connector 31"/>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426639" y="4759522"/>
            <a:ext cx="5119907" cy="1760852"/>
            <a:chOff x="6426639" y="4759522"/>
            <a:chExt cx="5119907" cy="1760852"/>
          </a:xfrm>
        </p:grpSpPr>
        <p:pic>
          <p:nvPicPr>
            <p:cNvPr id="19" name="Picture 18"/>
            <p:cNvPicPr>
              <a:picLocks noChangeAspect="1"/>
            </p:cNvPicPr>
            <p:nvPr/>
          </p:nvPicPr>
          <p:blipFill>
            <a:blip r:embed="rId9"/>
            <a:stretch>
              <a:fillRect/>
            </a:stretch>
          </p:blipFill>
          <p:spPr>
            <a:xfrm>
              <a:off x="6983498" y="4759522"/>
              <a:ext cx="2607136" cy="1760852"/>
            </a:xfrm>
            <a:prstGeom prst="rect">
              <a:avLst/>
            </a:prstGeom>
            <a:ln>
              <a:solidFill>
                <a:schemeClr val="tx1">
                  <a:lumMod val="50000"/>
                  <a:lumOff val="50000"/>
                </a:schemeClr>
              </a:solidFill>
            </a:ln>
          </p:spPr>
        </p:pic>
        <p:pic>
          <p:nvPicPr>
            <p:cNvPr id="21" name="Picture 20"/>
            <p:cNvPicPr>
              <a:picLocks noChangeAspect="1"/>
            </p:cNvPicPr>
            <p:nvPr/>
          </p:nvPicPr>
          <p:blipFill>
            <a:blip r:embed="rId10"/>
            <a:stretch>
              <a:fillRect/>
            </a:stretch>
          </p:blipFill>
          <p:spPr>
            <a:xfrm>
              <a:off x="6426639" y="5066748"/>
              <a:ext cx="374669" cy="1206562"/>
            </a:xfrm>
            <a:prstGeom prst="rect">
              <a:avLst/>
            </a:prstGeom>
          </p:spPr>
        </p:pic>
        <p:sp>
          <p:nvSpPr>
            <p:cNvPr id="65" name="TextBox 64"/>
            <p:cNvSpPr txBox="1"/>
            <p:nvPr/>
          </p:nvSpPr>
          <p:spPr>
            <a:xfrm>
              <a:off x="9621087" y="5157906"/>
              <a:ext cx="1925459" cy="131420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Relationships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See how Tables relate to each other</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cxnSp>
          <p:nvCxnSpPr>
            <p:cNvPr id="33" name="Straight Arrow Connector 32"/>
            <p:cNvCxnSpPr>
              <a:endCxn id="19" idx="1"/>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77480" y="1260626"/>
            <a:ext cx="2005733" cy="5144447"/>
            <a:chOff x="377480" y="1260626"/>
            <a:chExt cx="2005733" cy="5144447"/>
          </a:xfrm>
        </p:grpSpPr>
        <p:pic>
          <p:nvPicPr>
            <p:cNvPr id="10242" name="Picture 2" descr="C:\Users\barbarar\AppData\Local\Temp\SNAGHTML57b402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77480" y="1260626"/>
              <a:ext cx="2005733"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sng" strike="noStrike" kern="0" cap="none" spc="0" normalizeH="0" baseline="0" noProof="0" dirty="0">
                  <a:ln>
                    <a:noFill/>
                  </a:ln>
                  <a:gradFill>
                    <a:gsLst>
                      <a:gs pos="2917">
                        <a:schemeClr val="tx1"/>
                      </a:gs>
                      <a:gs pos="30000">
                        <a:schemeClr val="tx1"/>
                      </a:gs>
                    </a:gsLst>
                    <a:lin ang="5400000" scaled="0"/>
                  </a:gradFill>
                  <a:effectLst/>
                  <a:uLnTx/>
                  <a:uFillTx/>
                </a:rPr>
                <a:t>Data Sources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14" name="Picture 2" descr="C:\Users\barbarar\AppData\Local\Temp\SNAGHTML424a2608.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76729" y="2113728"/>
            <a:ext cx="1539703" cy="3906913"/>
            <a:chOff x="4876729" y="2113728"/>
            <a:chExt cx="1539703" cy="3906913"/>
          </a:xfrm>
        </p:grpSpPr>
        <p:cxnSp>
          <p:nvCxnSpPr>
            <p:cNvPr id="23" name="Straight Arrow Connector 22"/>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876729" y="2321084"/>
              <a:ext cx="1126025" cy="7386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Close &amp; Apply</a:t>
              </a:r>
            </a:p>
          </p:txBody>
        </p:sp>
        <p:sp>
          <p:nvSpPr>
            <p:cNvPr id="39" name="TextBox 38"/>
            <p:cNvSpPr txBox="1"/>
            <p:nvPr/>
          </p:nvSpPr>
          <p:spPr>
            <a:xfrm>
              <a:off x="4994766" y="3122588"/>
              <a:ext cx="813287"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Close: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Closes Query Editor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Apply: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Loads data from sources to Data Model</a:t>
              </a:r>
            </a:p>
          </p:txBody>
        </p:sp>
        <p:cxnSp>
          <p:nvCxnSpPr>
            <p:cNvPr id="45" name="Straight Arrow Connector 44"/>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Footer Placeholder 8">
            <a:extLst>
              <a:ext uri="{FF2B5EF4-FFF2-40B4-BE49-F238E27FC236}">
                <a16:creationId xmlns:a16="http://schemas.microsoft.com/office/drawing/2014/main" id="{98E56758-5D64-41BD-B841-EB91C6CB323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68070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5000"/>
                            </p:stCondLst>
                            <p:childTnLst>
                              <p:par>
                                <p:cTn id="21" presetID="22" presetClass="entr" presetSubtype="1"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6000"/>
                            </p:stCondLst>
                            <p:childTnLst>
                              <p:par>
                                <p:cTn id="25" presetID="22" presetClass="entr" presetSubtype="1" fill="hold" nodeType="after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9771" y="3126310"/>
            <a:ext cx="3402781" cy="320170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2</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421146" y="1947425"/>
            <a:ext cx="8200034" cy="369332"/>
          </a:xfrm>
          <a:prstGeom prst="rect">
            <a:avLst/>
          </a:prstGeom>
        </p:spPr>
        <p:txBody>
          <a:bodyPr wrap="square">
            <a:spAutoFit/>
          </a:bodyPr>
          <a:lstStyle/>
          <a:p>
            <a:r>
              <a:rPr lang="en-US" b="1" dirty="0"/>
              <a:t>Total Sales = SUM(Sales[Sales Amount])</a:t>
            </a:r>
          </a:p>
        </p:txBody>
      </p:sp>
      <p:sp>
        <p:nvSpPr>
          <p:cNvPr id="5" name="Rectangle 4"/>
          <p:cNvSpPr/>
          <p:nvPr/>
        </p:nvSpPr>
        <p:spPr>
          <a:xfrm>
            <a:off x="412974"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Q1</a:t>
            </a:r>
          </a:p>
        </p:txBody>
      </p:sp>
      <p:sp>
        <p:nvSpPr>
          <p:cNvPr id="15" name="Rectangle 14"/>
          <p:cNvSpPr/>
          <p:nvPr/>
        </p:nvSpPr>
        <p:spPr bwMode="auto">
          <a:xfrm>
            <a:off x="864788" y="4410003"/>
            <a:ext cx="685715" cy="191801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792874" y="3126310"/>
            <a:ext cx="1159036" cy="2126562"/>
            <a:chOff x="9720470" y="865116"/>
            <a:chExt cx="1159036" cy="2126562"/>
          </a:xfrm>
        </p:grpSpPr>
        <p:pic>
          <p:nvPicPr>
            <p:cNvPr id="3" name="Picture 2"/>
            <p:cNvPicPr>
              <a:picLocks noChangeAspect="1"/>
            </p:cNvPicPr>
            <p:nvPr/>
          </p:nvPicPr>
          <p:blipFill rotWithShape="1">
            <a:blip r:embed="rId5"/>
            <a:srcRect l="74157" b="33553"/>
            <a:stretch/>
          </p:blipFill>
          <p:spPr>
            <a:xfrm>
              <a:off x="9720470" y="865116"/>
              <a:ext cx="1159036" cy="2126562"/>
            </a:xfrm>
            <a:prstGeom prst="rect">
              <a:avLst/>
            </a:prstGeom>
          </p:spPr>
        </p:pic>
        <p:sp>
          <p:nvSpPr>
            <p:cNvPr id="16" name="Rectangle 15"/>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7255128"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Q2</a:t>
            </a:r>
          </a:p>
        </p:txBody>
      </p:sp>
      <p:pic>
        <p:nvPicPr>
          <p:cNvPr id="12" name="Picture 11"/>
          <p:cNvPicPr>
            <a:picLocks noChangeAspect="1"/>
          </p:cNvPicPr>
          <p:nvPr/>
        </p:nvPicPr>
        <p:blipFill>
          <a:blip r:embed="rId3"/>
          <a:stretch>
            <a:fillRect/>
          </a:stretch>
        </p:blipFill>
        <p:spPr>
          <a:xfrm>
            <a:off x="7194281" y="3126310"/>
            <a:ext cx="3400832" cy="3199874"/>
          </a:xfrm>
          <a:prstGeom prst="rect">
            <a:avLst/>
          </a:prstGeom>
        </p:spPr>
      </p:pic>
      <p:grpSp>
        <p:nvGrpSpPr>
          <p:cNvPr id="19" name="Group 18"/>
          <p:cNvGrpSpPr/>
          <p:nvPr/>
        </p:nvGrpSpPr>
        <p:grpSpPr>
          <a:xfrm>
            <a:off x="10595113" y="3126310"/>
            <a:ext cx="1159036" cy="2126562"/>
            <a:chOff x="9720470" y="865116"/>
            <a:chExt cx="1159036" cy="2126562"/>
          </a:xfrm>
        </p:grpSpPr>
        <p:pic>
          <p:nvPicPr>
            <p:cNvPr id="20" name="Picture 19"/>
            <p:cNvPicPr>
              <a:picLocks noChangeAspect="1"/>
            </p:cNvPicPr>
            <p:nvPr/>
          </p:nvPicPr>
          <p:blipFill rotWithShape="1">
            <a:blip r:embed="rId5"/>
            <a:srcRect l="74157" b="33553"/>
            <a:stretch/>
          </p:blipFill>
          <p:spPr>
            <a:xfrm>
              <a:off x="9720470" y="865116"/>
              <a:ext cx="1159036" cy="2126562"/>
            </a:xfrm>
            <a:prstGeom prst="rect">
              <a:avLst/>
            </a:prstGeom>
          </p:spPr>
        </p:pic>
        <p:sp>
          <p:nvSpPr>
            <p:cNvPr id="21" name="Rectangle 20"/>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p:cNvSpPr/>
          <p:nvPr/>
        </p:nvSpPr>
        <p:spPr bwMode="auto">
          <a:xfrm>
            <a:off x="8322923" y="3576378"/>
            <a:ext cx="685715" cy="274980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a Measure </a:t>
            </a:r>
          </a:p>
        </p:txBody>
      </p:sp>
      <p:sp>
        <p:nvSpPr>
          <p:cNvPr id="7" name="Footer Placeholder 6">
            <a:extLst>
              <a:ext uri="{FF2B5EF4-FFF2-40B4-BE49-F238E27FC236}">
                <a16:creationId xmlns:a16="http://schemas.microsoft.com/office/drawing/2014/main" id="{90447DAF-3B4F-4BAC-9276-CF7BCD0543A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21594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5" grpId="0" animBg="1"/>
      <p:bldP spid="25" grpId="0"/>
      <p:bldP spid="2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421146" y="1975873"/>
            <a:ext cx="8200034" cy="369332"/>
          </a:xfrm>
          <a:prstGeom prst="rect">
            <a:avLst/>
          </a:prstGeom>
        </p:spPr>
        <p:txBody>
          <a:bodyPr wrap="square">
            <a:spAutoFit/>
          </a:bodyPr>
          <a:lstStyle/>
          <a:p>
            <a:r>
              <a:rPr lang="en-US" b="1" dirty="0"/>
              <a:t>[Total Sales] = SUM(Sales[Sales Amount])</a:t>
            </a:r>
          </a:p>
        </p:txBody>
      </p:sp>
      <p:sp>
        <p:nvSpPr>
          <p:cNvPr id="18" name="TextBox 17"/>
          <p:cNvSpPr txBox="1"/>
          <p:nvPr/>
        </p:nvSpPr>
        <p:spPr>
          <a:xfrm>
            <a:off x="267500" y="3391947"/>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column </a:t>
            </a:r>
            <a:r>
              <a:rPr lang="en-US" sz="2400" b="1" dirty="0"/>
              <a:t>under a filter context</a:t>
            </a:r>
          </a:p>
        </p:txBody>
      </p:sp>
      <p:sp>
        <p:nvSpPr>
          <p:cNvPr id="9" name="TextBox 8"/>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a Measure </a:t>
            </a:r>
          </a:p>
        </p:txBody>
      </p:sp>
      <p:sp>
        <p:nvSpPr>
          <p:cNvPr id="3" name="Footer Placeholder 2">
            <a:extLst>
              <a:ext uri="{FF2B5EF4-FFF2-40B4-BE49-F238E27FC236}">
                <a16:creationId xmlns:a16="http://schemas.microsoft.com/office/drawing/2014/main" id="{38327DFB-A068-4113-9D48-4D6C3E02DB0F}"/>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87718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4" name="Rectangle 3"/>
          <p:cNvSpPr/>
          <p:nvPr/>
        </p:nvSpPr>
        <p:spPr>
          <a:xfrm>
            <a:off x="551728" y="5246787"/>
            <a:ext cx="11544300" cy="1652760"/>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context automatically propagates from Dim Table to Fact Table</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Filtering the DateDim Table to Year = 2015 returns only Sales for 2015 </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9583" y="2118999"/>
            <a:ext cx="3329952" cy="2782616"/>
          </a:xfrm>
          <a:prstGeom prst="rect">
            <a:avLst/>
          </a:prstGeom>
        </p:spPr>
      </p:pic>
      <p:pic>
        <p:nvPicPr>
          <p:cNvPr id="5" name="Picture 4"/>
          <p:cNvPicPr>
            <a:picLocks noChangeAspect="1"/>
          </p:cNvPicPr>
          <p:nvPr/>
        </p:nvPicPr>
        <p:blipFill>
          <a:blip r:embed="rId5"/>
          <a:stretch>
            <a:fillRect/>
          </a:stretch>
        </p:blipFill>
        <p:spPr>
          <a:xfrm>
            <a:off x="1516299" y="2313501"/>
            <a:ext cx="3124361" cy="2292468"/>
          </a:xfrm>
          <a:prstGeom prst="rect">
            <a:avLst/>
          </a:prstGeom>
        </p:spPr>
      </p:pic>
      <p:sp>
        <p:nvSpPr>
          <p:cNvPr id="10" name="TextBox 9"/>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2" name="Footer Placeholder 1">
            <a:extLst>
              <a:ext uri="{FF2B5EF4-FFF2-40B4-BE49-F238E27FC236}">
                <a16:creationId xmlns:a16="http://schemas.microsoft.com/office/drawing/2014/main" id="{347AE505-C8CD-49F0-A903-3568E3B77E5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27238935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23321" y="2207706"/>
            <a:ext cx="5372376" cy="234962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4" name="Rectangle 3"/>
          <p:cNvSpPr/>
          <p:nvPr/>
        </p:nvSpPr>
        <p:spPr>
          <a:xfrm>
            <a:off x="6000028" y="2236802"/>
            <a:ext cx="6096000" cy="3801041"/>
          </a:xfrm>
          <a:prstGeom prst="rect">
            <a:avLst/>
          </a:prstGeom>
        </p:spPr>
        <p:txBody>
          <a:bodyPr>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Filters (Filter context) automatically propagate based on direction of arrows in relationships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does not go from CustomerDim to DateDim</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Oval 2"/>
          <p:cNvSpPr/>
          <p:nvPr/>
        </p:nvSpPr>
        <p:spPr bwMode="auto">
          <a:xfrm>
            <a:off x="2160104" y="3382517"/>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512365" y="3766829"/>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5" name="Footer Placeholder 4">
            <a:extLst>
              <a:ext uri="{FF2B5EF4-FFF2-40B4-BE49-F238E27FC236}">
                <a16:creationId xmlns:a16="http://schemas.microsoft.com/office/drawing/2014/main" id="{59D080F0-5D4D-41D1-9EA1-C18F23F937D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2871830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455392" y="1908330"/>
            <a:ext cx="7810303" cy="341585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Right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pic>
        <p:nvPicPr>
          <p:cNvPr id="3" name="Picture 2"/>
          <p:cNvPicPr>
            <a:picLocks noChangeAspect="1"/>
          </p:cNvPicPr>
          <p:nvPr/>
        </p:nvPicPr>
        <p:blipFill>
          <a:blip r:embed="rId5"/>
          <a:stretch>
            <a:fillRect/>
          </a:stretch>
        </p:blipFill>
        <p:spPr>
          <a:xfrm>
            <a:off x="8723873" y="2282757"/>
            <a:ext cx="3105150" cy="2667000"/>
          </a:xfrm>
          <a:prstGeom prst="rect">
            <a:avLst/>
          </a:prstGeom>
        </p:spPr>
      </p:pic>
      <p:sp>
        <p:nvSpPr>
          <p:cNvPr id="4" name="Rectangle 3"/>
          <p:cNvSpPr/>
          <p:nvPr/>
        </p:nvSpPr>
        <p:spPr>
          <a:xfrm>
            <a:off x="-133473" y="5788440"/>
            <a:ext cx="575765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above Pivot table works</a:t>
            </a:r>
          </a:p>
        </p:txBody>
      </p:sp>
      <p:cxnSp>
        <p:nvCxnSpPr>
          <p:cNvPr id="12" name="Straight Arrow Connector 11"/>
          <p:cNvCxnSpPr/>
          <p:nvPr/>
        </p:nvCxnSpPr>
        <p:spPr>
          <a:xfrm flipH="1">
            <a:off x="5942357" y="4512195"/>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700850" y="4512195"/>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cxnSp>
        <p:nvCxnSpPr>
          <p:cNvPr id="14" name="Straight Arrow Connector 13"/>
          <p:cNvCxnSpPr/>
          <p:nvPr/>
        </p:nvCxnSpPr>
        <p:spPr>
          <a:xfrm flipH="1">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17" name="Rectangle 16"/>
          <p:cNvSpPr/>
          <p:nvPr/>
        </p:nvSpPr>
        <p:spPr bwMode="auto">
          <a:xfrm>
            <a:off x="10421655" y="2282757"/>
            <a:ext cx="1407368" cy="2667000"/>
          </a:xfrm>
          <a:prstGeom prst="rect">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0079216" y="1581880"/>
            <a:ext cx="2112784"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Cross filtering works properly</a:t>
            </a:r>
          </a:p>
        </p:txBody>
      </p:sp>
      <p:sp>
        <p:nvSpPr>
          <p:cNvPr id="19" name="TextBox 18"/>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5" name="Footer Placeholder 4">
            <a:extLst>
              <a:ext uri="{FF2B5EF4-FFF2-40B4-BE49-F238E27FC236}">
                <a16:creationId xmlns:a16="http://schemas.microsoft.com/office/drawing/2014/main" id="{DB47945C-BDD7-4F49-A3BF-0B0079D8A92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75629654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59312" y="1915098"/>
            <a:ext cx="7810303" cy="3415854"/>
          </a:xfrm>
          <a:prstGeom prst="rect">
            <a:avLst/>
          </a:prstGeom>
        </p:spPr>
      </p:pic>
      <p:pic>
        <p:nvPicPr>
          <p:cNvPr id="10" name="Picture 9"/>
          <p:cNvPicPr>
            <a:picLocks noChangeAspect="1"/>
          </p:cNvPicPr>
          <p:nvPr/>
        </p:nvPicPr>
        <p:blipFill>
          <a:blip r:embed="rId4"/>
          <a:stretch>
            <a:fillRect/>
          </a:stretch>
        </p:blipFill>
        <p:spPr>
          <a:xfrm>
            <a:off x="8644600" y="2273232"/>
            <a:ext cx="3181350" cy="267652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Wrong Arrow Direction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4" name="Rectangle 3"/>
          <p:cNvSpPr/>
          <p:nvPr/>
        </p:nvSpPr>
        <p:spPr>
          <a:xfrm>
            <a:off x="-133474" y="5788440"/>
            <a:ext cx="866351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Count of Month in the table above is incorrect</a:t>
            </a:r>
          </a:p>
        </p:txBody>
      </p:sp>
      <p:sp>
        <p:nvSpPr>
          <p:cNvPr id="13" name="Rectangle 12"/>
          <p:cNvSpPr/>
          <p:nvPr/>
        </p:nvSpPr>
        <p:spPr>
          <a:xfrm>
            <a:off x="5734109" y="4466182"/>
            <a:ext cx="2490830" cy="840230"/>
          </a:xfrm>
          <a:prstGeom prst="rect">
            <a:avLst/>
          </a:prstGeom>
        </p:spPr>
        <p:txBody>
          <a:bodyPr wrap="square">
            <a:spAutoFit/>
          </a:bodyPr>
          <a:lstStyle/>
          <a:p>
            <a:pPr>
              <a:lnSpc>
                <a:spcPct val="90000"/>
              </a:lnSpc>
              <a:spcAft>
                <a:spcPts val="600"/>
              </a:spcAft>
            </a:pPr>
            <a:r>
              <a:rPr lang="en-US" dirty="0">
                <a:solidFill>
                  <a:schemeClr val="bg1"/>
                </a:solidFill>
              </a:rPr>
              <a:t>Arrow does not allow filters to flow to DateDim</a:t>
            </a:r>
          </a:p>
        </p:txBody>
      </p:sp>
      <p:cxnSp>
        <p:nvCxnSpPr>
          <p:cNvPr id="14" name="Straight Arrow Connector 13"/>
          <p:cNvCxnSpPr/>
          <p:nvPr/>
        </p:nvCxnSpPr>
        <p:spPr>
          <a:xfrm>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9" name="Oval 8"/>
          <p:cNvSpPr/>
          <p:nvPr/>
        </p:nvSpPr>
        <p:spPr bwMode="auto">
          <a:xfrm>
            <a:off x="6359592" y="4201193"/>
            <a:ext cx="300625" cy="37298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0675013" y="2282757"/>
            <a:ext cx="1150937" cy="2667000"/>
          </a:xfrm>
          <a:prstGeom prst="rect">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113659" y="1580254"/>
            <a:ext cx="2273643"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Cross filtering does not work</a:t>
            </a:r>
          </a:p>
        </p:txBody>
      </p:sp>
      <p:sp>
        <p:nvSpPr>
          <p:cNvPr id="18" name="TextBox 17"/>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3" name="Footer Placeholder 2">
            <a:extLst>
              <a:ext uri="{FF2B5EF4-FFF2-40B4-BE49-F238E27FC236}">
                <a16:creationId xmlns:a16="http://schemas.microsoft.com/office/drawing/2014/main" id="{D1E47A2B-DBFF-425F-908F-552BC4ECA272}"/>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68928601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 Multiple Table – Summary and Take Aways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1" name="Rectangle 10"/>
          <p:cNvSpPr/>
          <p:nvPr/>
        </p:nvSpPr>
        <p:spPr>
          <a:xfrm>
            <a:off x="1873670" y="2340977"/>
            <a:ext cx="3850725" cy="424732"/>
          </a:xfrm>
          <a:prstGeom prst="rect">
            <a:avLst/>
          </a:prstGeom>
        </p:spPr>
        <p:txBody>
          <a:bodyPr wrap="square">
            <a:spAutoFit/>
          </a:bodyPr>
          <a:lstStyle/>
          <a:p>
            <a:pPr>
              <a:lnSpc>
                <a:spcPct val="90000"/>
              </a:lnSpc>
              <a:spcAft>
                <a:spcPts val="600"/>
              </a:spcAft>
            </a:pPr>
            <a:r>
              <a:rPr lang="en-US" sz="2400" b="1" dirty="0"/>
              <a:t>Row Context </a:t>
            </a:r>
          </a:p>
        </p:txBody>
      </p:sp>
      <p:sp>
        <p:nvSpPr>
          <p:cNvPr id="9" name="Rectangle 8"/>
          <p:cNvSpPr/>
          <p:nvPr/>
        </p:nvSpPr>
        <p:spPr>
          <a:xfrm>
            <a:off x="7603916" y="2340977"/>
            <a:ext cx="3850725" cy="424732"/>
          </a:xfrm>
          <a:prstGeom prst="rect">
            <a:avLst/>
          </a:prstGeom>
        </p:spPr>
        <p:txBody>
          <a:bodyPr wrap="square">
            <a:spAutoFit/>
          </a:bodyPr>
          <a:lstStyle/>
          <a:p>
            <a:pPr>
              <a:lnSpc>
                <a:spcPct val="90000"/>
              </a:lnSpc>
              <a:spcAft>
                <a:spcPts val="600"/>
              </a:spcAft>
            </a:pPr>
            <a:r>
              <a:rPr lang="en-US" sz="2400" b="1" dirty="0"/>
              <a:t>Filter Context </a:t>
            </a:r>
          </a:p>
        </p:txBody>
      </p:sp>
      <p:sp>
        <p:nvSpPr>
          <p:cNvPr id="10" name="Rectangle 9"/>
          <p:cNvSpPr/>
          <p:nvPr/>
        </p:nvSpPr>
        <p:spPr>
          <a:xfrm>
            <a:off x="964564" y="3005719"/>
            <a:ext cx="4636135" cy="2803844"/>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Does not propagate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Need to use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RELATED</a:t>
            </a:r>
          </a:p>
          <a:p>
            <a:pPr>
              <a:lnSpc>
                <a:spcPct val="90000"/>
              </a:lnSpc>
              <a:spcAft>
                <a:spcPts val="600"/>
              </a:spcAft>
            </a:pPr>
            <a:r>
              <a:rPr lang="en-US" sz="2400" b="1" dirty="0">
                <a:gradFill>
                  <a:gsLst>
                    <a:gs pos="2917">
                      <a:schemeClr val="tx1"/>
                    </a:gs>
                    <a:gs pos="30000">
                      <a:schemeClr val="tx1"/>
                    </a:gs>
                  </a:gsLst>
                  <a:lin ang="5400000" scaled="0"/>
                </a:gradFill>
              </a:rPr>
              <a:t>	RELATEDTABLE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ectangle 11"/>
          <p:cNvSpPr/>
          <p:nvPr/>
        </p:nvSpPr>
        <p:spPr>
          <a:xfrm>
            <a:off x="6850879" y="3005719"/>
            <a:ext cx="4146054" cy="2317558"/>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Propagates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Depends on direction of arrow in relationship diagram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3" name="TextBox 12"/>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 and Multiple Tables </a:t>
            </a:r>
          </a:p>
        </p:txBody>
      </p:sp>
      <p:sp>
        <p:nvSpPr>
          <p:cNvPr id="3" name="Footer Placeholder 2">
            <a:extLst>
              <a:ext uri="{FF2B5EF4-FFF2-40B4-BE49-F238E27FC236}">
                <a16:creationId xmlns:a16="http://schemas.microsoft.com/office/drawing/2014/main" id="{41FE57DD-85D1-480F-9008-8261C3DD431D}"/>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07609820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Function Types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438224" y="1914388"/>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199227" y="1914388"/>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51706" y="3412170"/>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53071" y="3412170"/>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90438" y="5416612"/>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
        <p:nvSpPr>
          <p:cNvPr id="2" name="Footer Placeholder 1">
            <a:extLst>
              <a:ext uri="{FF2B5EF4-FFF2-40B4-BE49-F238E27FC236}">
                <a16:creationId xmlns:a16="http://schemas.microsoft.com/office/drawing/2014/main" id="{4D47A040-E365-47F7-905E-CB24E321508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07720774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Applications of Table functions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64981" y="146396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2" name="Footer Placeholder 1">
            <a:extLst>
              <a:ext uri="{FF2B5EF4-FFF2-40B4-BE49-F238E27FC236}">
                <a16:creationId xmlns:a16="http://schemas.microsoft.com/office/drawing/2014/main" id="{4CCA0458-14F4-475D-AF4C-C22E87B808A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12560589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a:xfrm>
            <a:off x="697995" y="2365858"/>
            <a:ext cx="2831272" cy="424732"/>
          </a:xfrm>
          <a:prstGeom prst="rect">
            <a:avLst/>
          </a:prstGeom>
        </p:spPr>
        <p:txBody>
          <a:bodyPr wrap="square">
            <a:spAutoFit/>
          </a:bodyPr>
          <a:lstStyle/>
          <a:p>
            <a:pPr>
              <a:lnSpc>
                <a:spcPct val="90000"/>
              </a:lnSpc>
              <a:spcAft>
                <a:spcPts val="600"/>
              </a:spcAft>
            </a:pPr>
            <a:r>
              <a:rPr lang="en-US" sz="2400" b="1" dirty="0"/>
              <a:t>Return All Rows</a:t>
            </a:r>
          </a:p>
        </p:txBody>
      </p:sp>
      <p:sp>
        <p:nvSpPr>
          <p:cNvPr id="10" name="Rectangle 9"/>
          <p:cNvSpPr/>
          <p:nvPr/>
        </p:nvSpPr>
        <p:spPr>
          <a:xfrm>
            <a:off x="4299448" y="2365858"/>
            <a:ext cx="3320554" cy="424732"/>
          </a:xfrm>
          <a:prstGeom prst="rect">
            <a:avLst/>
          </a:prstGeom>
        </p:spPr>
        <p:txBody>
          <a:bodyPr wrap="square">
            <a:spAutoFit/>
          </a:bodyPr>
          <a:lstStyle/>
          <a:p>
            <a:pPr>
              <a:lnSpc>
                <a:spcPct val="90000"/>
              </a:lnSpc>
              <a:spcAft>
                <a:spcPts val="600"/>
              </a:spcAft>
            </a:pPr>
            <a:r>
              <a:rPr lang="en-US" sz="2400" b="1" dirty="0"/>
              <a:t>Return Distinct Rows</a:t>
            </a:r>
          </a:p>
        </p:txBody>
      </p:sp>
      <p:sp>
        <p:nvSpPr>
          <p:cNvPr id="11" name="Rectangle 10"/>
          <p:cNvSpPr/>
          <p:nvPr/>
        </p:nvSpPr>
        <p:spPr>
          <a:xfrm>
            <a:off x="8233820" y="2365858"/>
            <a:ext cx="3320554" cy="424732"/>
          </a:xfrm>
          <a:prstGeom prst="rect">
            <a:avLst/>
          </a:prstGeom>
        </p:spPr>
        <p:txBody>
          <a:bodyPr wrap="square">
            <a:spAutoFit/>
          </a:bodyPr>
          <a:lstStyle/>
          <a:p>
            <a:pPr>
              <a:lnSpc>
                <a:spcPct val="90000"/>
              </a:lnSpc>
              <a:spcAft>
                <a:spcPts val="600"/>
              </a:spcAft>
            </a:pPr>
            <a:r>
              <a:rPr lang="en-US" sz="2400" b="1" dirty="0"/>
              <a:t>Return Filtered Rows</a:t>
            </a:r>
          </a:p>
        </p:txBody>
      </p:sp>
      <p:sp>
        <p:nvSpPr>
          <p:cNvPr id="4" name="TextBox 3"/>
          <p:cNvSpPr txBox="1"/>
          <p:nvPr/>
        </p:nvSpPr>
        <p:spPr>
          <a:xfrm>
            <a:off x="978568" y="3338153"/>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&amp;  variants</a:t>
            </a:r>
          </a:p>
        </p:txBody>
      </p:sp>
      <p:sp>
        <p:nvSpPr>
          <p:cNvPr id="12" name="TextBox 11"/>
          <p:cNvSpPr txBox="1"/>
          <p:nvPr/>
        </p:nvSpPr>
        <p:spPr>
          <a:xfrm>
            <a:off x="4620126" y="3338153"/>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DISTINCT, VALUES</a:t>
            </a:r>
          </a:p>
        </p:txBody>
      </p:sp>
      <p:sp>
        <p:nvSpPr>
          <p:cNvPr id="13" name="TextBox 12"/>
          <p:cNvSpPr txBox="1"/>
          <p:nvPr/>
        </p:nvSpPr>
        <p:spPr>
          <a:xfrm>
            <a:off x="8233820" y="3338153"/>
            <a:ext cx="278330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FILTER</a:t>
            </a:r>
          </a:p>
        </p:txBody>
      </p:sp>
      <p:sp>
        <p:nvSpPr>
          <p:cNvPr id="14" name="TextBox 13"/>
          <p:cNvSpPr txBox="1"/>
          <p:nvPr/>
        </p:nvSpPr>
        <p:spPr>
          <a:xfrm>
            <a:off x="328689" y="5468440"/>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
        <p:nvSpPr>
          <p:cNvPr id="2" name="Footer Placeholder 1">
            <a:extLst>
              <a:ext uri="{FF2B5EF4-FFF2-40B4-BE49-F238E27FC236}">
                <a16:creationId xmlns:a16="http://schemas.microsoft.com/office/drawing/2014/main" id="{FBAB9C60-1C0D-447A-B5EE-B51EC616C83A}"/>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221111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4836" y="4256299"/>
            <a:ext cx="11143488" cy="1329595"/>
          </a:xfrm>
          <a:prstGeom prst="rect">
            <a:avLst/>
          </a:prstGeom>
        </p:spPr>
        <p:txBody>
          <a:bodyPr/>
          <a:lstStyle/>
          <a:p>
            <a:pPr lvl="0"/>
            <a:r>
              <a:rPr lang="en-US" sz="2400" dirty="0">
                <a:latin typeface="+mn-lt"/>
              </a:rPr>
              <a:t>Improves understandability of the data</a:t>
            </a:r>
          </a:p>
          <a:p>
            <a:pPr lvl="0"/>
            <a:r>
              <a:rPr lang="en-US" sz="2400" dirty="0">
                <a:latin typeface="+mn-lt"/>
              </a:rPr>
              <a:t>Increases performance of dependent processes and systems</a:t>
            </a:r>
          </a:p>
          <a:p>
            <a:pPr lvl="0"/>
            <a:r>
              <a:rPr lang="en-US" sz="2400" dirty="0">
                <a:latin typeface="+mn-lt"/>
              </a:rPr>
              <a:t>Increases resilience to change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a Data model?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267500" y="352868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Why is it important to have a Good Data model?</a:t>
            </a:r>
          </a:p>
        </p:txBody>
      </p:sp>
      <p:sp>
        <p:nvSpPr>
          <p:cNvPr id="10" name="Rectangle 9"/>
          <p:cNvSpPr/>
          <p:nvPr/>
        </p:nvSpPr>
        <p:spPr>
          <a:xfrm>
            <a:off x="523675" y="1755694"/>
            <a:ext cx="11040139" cy="1200329"/>
          </a:xfrm>
          <a:prstGeom prst="rect">
            <a:avLst/>
          </a:prstGeom>
        </p:spPr>
        <p:txBody>
          <a:bodyPr wrap="square">
            <a:spAutoFit/>
          </a:bodyPr>
          <a:lstStyle/>
          <a:p>
            <a:r>
              <a:rPr lang="en-US" sz="2400" dirty="0">
                <a:gradFill>
                  <a:gsLst>
                    <a:gs pos="1250">
                      <a:schemeClr val="tx1"/>
                    </a:gs>
                    <a:gs pos="100000">
                      <a:schemeClr val="tx1"/>
                    </a:gs>
                  </a:gsLst>
                  <a:lin ang="5400000" scaled="0"/>
                </a:gradFill>
              </a:rPr>
              <a:t>A Power BI </a:t>
            </a:r>
            <a:r>
              <a:rPr lang="en-US" sz="2400" b="1" dirty="0">
                <a:gradFill>
                  <a:gsLst>
                    <a:gs pos="1250">
                      <a:schemeClr val="tx1"/>
                    </a:gs>
                    <a:gs pos="100000">
                      <a:schemeClr val="tx1"/>
                    </a:gs>
                  </a:gsLst>
                  <a:lin ang="5400000" scaled="0"/>
                </a:gradFill>
              </a:rPr>
              <a:t>Data Model </a:t>
            </a:r>
            <a:r>
              <a:rPr lang="en-US" sz="2400" dirty="0">
                <a:gradFill>
                  <a:gsLst>
                    <a:gs pos="1250">
                      <a:schemeClr val="tx1"/>
                    </a:gs>
                    <a:gs pos="100000">
                      <a:schemeClr val="tx1"/>
                    </a:gs>
                  </a:gsLst>
                  <a:lin ang="5400000" scaled="0"/>
                </a:gradFill>
              </a:rPr>
              <a:t>is a </a:t>
            </a:r>
            <a:r>
              <a:rPr lang="en-US" sz="2400" b="1" dirty="0">
                <a:gradFill>
                  <a:gsLst>
                    <a:gs pos="1250">
                      <a:schemeClr val="tx1"/>
                    </a:gs>
                    <a:gs pos="100000">
                      <a:schemeClr val="tx1"/>
                    </a:gs>
                  </a:gsLst>
                  <a:lin ang="5400000" scaled="0"/>
                </a:gradFill>
              </a:rPr>
              <a:t>collection of tables with relationships </a:t>
            </a:r>
            <a:r>
              <a:rPr lang="en-US" sz="2400" dirty="0">
                <a:gradFill>
                  <a:gsLst>
                    <a:gs pos="1250">
                      <a:schemeClr val="tx1"/>
                    </a:gs>
                    <a:gs pos="100000">
                      <a:schemeClr val="tx1"/>
                    </a:gs>
                  </a:gsLst>
                  <a:lin ang="5400000" scaled="0"/>
                </a:gradFill>
              </a:rPr>
              <a:t>which enable your business users to easily understand and explore their data to get business insights.</a:t>
            </a:r>
          </a:p>
        </p:txBody>
      </p:sp>
      <p:sp>
        <p:nvSpPr>
          <p:cNvPr id="2" name="Footer Placeholder 1">
            <a:extLst>
              <a:ext uri="{FF2B5EF4-FFF2-40B4-BE49-F238E27FC236}">
                <a16:creationId xmlns:a16="http://schemas.microsoft.com/office/drawing/2014/main" id="{E628E8D0-807A-46F0-8B78-6B376391049B}"/>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01802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All Rows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41007"/>
            <a:ext cx="10868280"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b="1" dirty="0"/>
              <a:t>ALL</a:t>
            </a:r>
            <a:r>
              <a:rPr lang="en-US" sz="2400" dirty="0">
                <a:gradFill>
                  <a:gsLst>
                    <a:gs pos="2917">
                      <a:schemeClr val="tx1"/>
                    </a:gs>
                    <a:gs pos="30000">
                      <a:schemeClr val="tx1"/>
                    </a:gs>
                  </a:gsLst>
                  <a:lin ang="5400000" scaled="0"/>
                </a:gradFill>
              </a:rPr>
              <a:t> function - Can take either Table or Columns in a Table as input</a:t>
            </a:r>
          </a:p>
        </p:txBody>
      </p:sp>
      <p:sp>
        <p:nvSpPr>
          <p:cNvPr id="3" name="Rectangle 2"/>
          <p:cNvSpPr/>
          <p:nvPr/>
        </p:nvSpPr>
        <p:spPr>
          <a:xfrm>
            <a:off x="355041" y="3679884"/>
            <a:ext cx="1630575" cy="369332"/>
          </a:xfrm>
          <a:prstGeom prst="rect">
            <a:avLst/>
          </a:prstGeom>
        </p:spPr>
        <p:txBody>
          <a:bodyPr wrap="none">
            <a:spAutoFit/>
          </a:bodyPr>
          <a:lstStyle/>
          <a:p>
            <a:r>
              <a:rPr lang="en-US" b="1" dirty="0"/>
              <a:t>ALL(</a:t>
            </a:r>
            <a:r>
              <a:rPr lang="en-US" b="1" dirty="0" err="1"/>
              <a:t>GeoDim</a:t>
            </a:r>
            <a:r>
              <a:rPr lang="en-US" b="1" dirty="0"/>
              <a:t>)</a:t>
            </a:r>
            <a:endParaRPr lang="en-US" dirty="0"/>
          </a:p>
        </p:txBody>
      </p:sp>
      <p:sp>
        <p:nvSpPr>
          <p:cNvPr id="13" name="Rectangle 12"/>
          <p:cNvSpPr/>
          <p:nvPr/>
        </p:nvSpPr>
        <p:spPr>
          <a:xfrm>
            <a:off x="3753039" y="3679884"/>
            <a:ext cx="3413073" cy="369332"/>
          </a:xfrm>
          <a:prstGeom prst="rect">
            <a:avLst/>
          </a:prstGeom>
        </p:spPr>
        <p:txBody>
          <a:bodyPr wrap="square">
            <a:spAutoFit/>
          </a:bodyPr>
          <a:lstStyle/>
          <a:p>
            <a:r>
              <a:rPr lang="en-US" b="1" dirty="0"/>
              <a:t>ALL(</a:t>
            </a:r>
            <a:r>
              <a:rPr lang="en-US" b="1" dirty="0" err="1"/>
              <a:t>GeoDim</a:t>
            </a:r>
            <a:r>
              <a:rPr lang="en-US" b="1" dirty="0"/>
              <a:t>[Region]))</a:t>
            </a:r>
            <a:endParaRPr lang="en-US" dirty="0"/>
          </a:p>
        </p:txBody>
      </p:sp>
      <p:sp>
        <p:nvSpPr>
          <p:cNvPr id="4" name="Rectangle 3"/>
          <p:cNvSpPr/>
          <p:nvPr/>
        </p:nvSpPr>
        <p:spPr>
          <a:xfrm>
            <a:off x="355041" y="2937712"/>
            <a:ext cx="2461251" cy="341632"/>
          </a:xfrm>
          <a:prstGeom prst="rect">
            <a:avLst/>
          </a:prstGeom>
        </p:spPr>
        <p:txBody>
          <a:bodyPr wrap="none">
            <a:spAutoFit/>
          </a:bodyPr>
          <a:lstStyle/>
          <a:p>
            <a:pPr>
              <a:lnSpc>
                <a:spcPct val="90000"/>
              </a:lnSpc>
              <a:spcAft>
                <a:spcPts val="600"/>
              </a:spcAft>
            </a:pPr>
            <a:r>
              <a:rPr lang="en-US" b="1" dirty="0"/>
              <a:t>ALL with Entire Table</a:t>
            </a:r>
          </a:p>
        </p:txBody>
      </p:sp>
      <p:sp>
        <p:nvSpPr>
          <p:cNvPr id="11" name="Rectangle 10"/>
          <p:cNvSpPr/>
          <p:nvPr/>
        </p:nvSpPr>
        <p:spPr>
          <a:xfrm>
            <a:off x="3753039" y="2937712"/>
            <a:ext cx="2536272" cy="341632"/>
          </a:xfrm>
          <a:prstGeom prst="rect">
            <a:avLst/>
          </a:prstGeom>
        </p:spPr>
        <p:txBody>
          <a:bodyPr wrap="none">
            <a:spAutoFit/>
          </a:bodyPr>
          <a:lstStyle/>
          <a:p>
            <a:pPr>
              <a:lnSpc>
                <a:spcPct val="90000"/>
              </a:lnSpc>
              <a:spcAft>
                <a:spcPts val="600"/>
              </a:spcAft>
            </a:pPr>
            <a:r>
              <a:rPr lang="en-US" b="1" dirty="0"/>
              <a:t>ALL with One Column</a:t>
            </a:r>
          </a:p>
        </p:txBody>
      </p:sp>
      <p:sp>
        <p:nvSpPr>
          <p:cNvPr id="12" name="Rectangle 11"/>
          <p:cNvSpPr/>
          <p:nvPr/>
        </p:nvSpPr>
        <p:spPr>
          <a:xfrm>
            <a:off x="7681733" y="2937712"/>
            <a:ext cx="3113353" cy="341632"/>
          </a:xfrm>
          <a:prstGeom prst="rect">
            <a:avLst/>
          </a:prstGeom>
        </p:spPr>
        <p:txBody>
          <a:bodyPr wrap="none">
            <a:spAutoFit/>
          </a:bodyPr>
          <a:lstStyle/>
          <a:p>
            <a:pPr>
              <a:lnSpc>
                <a:spcPct val="90000"/>
              </a:lnSpc>
              <a:spcAft>
                <a:spcPts val="600"/>
              </a:spcAft>
            </a:pPr>
            <a:r>
              <a:rPr lang="en-US" b="1" dirty="0"/>
              <a:t>ALL with Multiple Columns</a:t>
            </a:r>
          </a:p>
        </p:txBody>
      </p:sp>
      <p:sp>
        <p:nvSpPr>
          <p:cNvPr id="15" name="Rectangle 14"/>
          <p:cNvSpPr/>
          <p:nvPr/>
        </p:nvSpPr>
        <p:spPr>
          <a:xfrm>
            <a:off x="7681733" y="3683194"/>
            <a:ext cx="2673874" cy="646331"/>
          </a:xfrm>
          <a:prstGeom prst="rect">
            <a:avLst/>
          </a:prstGeom>
        </p:spPr>
        <p:txBody>
          <a:bodyPr wrap="none">
            <a:spAutoFit/>
          </a:bodyPr>
          <a:lstStyle/>
          <a:p>
            <a:r>
              <a:rPr lang="en-US" b="1" dirty="0"/>
              <a:t>ALL(</a:t>
            </a:r>
            <a:r>
              <a:rPr lang="en-US" b="1" dirty="0" err="1"/>
              <a:t>GeoDim</a:t>
            </a:r>
            <a:r>
              <a:rPr lang="en-US" b="1" dirty="0"/>
              <a:t>[Region], </a:t>
            </a:r>
          </a:p>
          <a:p>
            <a:r>
              <a:rPr lang="en-US" b="1" dirty="0"/>
              <a:t>       </a:t>
            </a:r>
            <a:r>
              <a:rPr lang="en-US" b="1" dirty="0" err="1"/>
              <a:t>GeoDim</a:t>
            </a:r>
            <a:r>
              <a:rPr lang="en-US" b="1" dirty="0"/>
              <a:t>[State])</a:t>
            </a:r>
            <a:endParaRPr lang="en-US" dirty="0"/>
          </a:p>
        </p:txBody>
      </p:sp>
      <p:sp>
        <p:nvSpPr>
          <p:cNvPr id="5" name="Rectangle 4"/>
          <p:cNvSpPr/>
          <p:nvPr/>
        </p:nvSpPr>
        <p:spPr>
          <a:xfrm>
            <a:off x="355042" y="4697353"/>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rows all columns in Table</a:t>
            </a:r>
            <a:endParaRPr lang="en-US" dirty="0"/>
          </a:p>
        </p:txBody>
      </p:sp>
      <p:sp>
        <p:nvSpPr>
          <p:cNvPr id="16" name="Rectangle 15"/>
          <p:cNvSpPr/>
          <p:nvPr/>
        </p:nvSpPr>
        <p:spPr>
          <a:xfrm>
            <a:off x="3753039" y="4697352"/>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values of Column</a:t>
            </a:r>
            <a:endParaRPr lang="en-US" dirty="0"/>
          </a:p>
        </p:txBody>
      </p:sp>
      <p:sp>
        <p:nvSpPr>
          <p:cNvPr id="17" name="Rectangle 16"/>
          <p:cNvSpPr/>
          <p:nvPr/>
        </p:nvSpPr>
        <p:spPr>
          <a:xfrm>
            <a:off x="7670239" y="4707082"/>
            <a:ext cx="3653289"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combinations of Column values</a:t>
            </a:r>
            <a:endParaRPr lang="en-US" dirty="0"/>
          </a:p>
        </p:txBody>
      </p:sp>
      <p:sp>
        <p:nvSpPr>
          <p:cNvPr id="2" name="Footer Placeholder 1">
            <a:extLst>
              <a:ext uri="{FF2B5EF4-FFF2-40B4-BE49-F238E27FC236}">
                <a16:creationId xmlns:a16="http://schemas.microsoft.com/office/drawing/2014/main" id="{9B7D0F56-AF53-4489-A75A-9F122EF4E250}"/>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68933161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ALL versions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0" name="Rectangle 9"/>
          <p:cNvSpPr/>
          <p:nvPr/>
        </p:nvSpPr>
        <p:spPr>
          <a:xfrm>
            <a:off x="355041" y="1969288"/>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18" name="Rectangle 17"/>
          <p:cNvSpPr/>
          <p:nvPr/>
        </p:nvSpPr>
        <p:spPr>
          <a:xfrm>
            <a:off x="355040" y="2744760"/>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b="1" dirty="0"/>
              <a:t>ALL</a:t>
            </a:r>
            <a:r>
              <a:rPr lang="en-US" sz="2400" dirty="0"/>
              <a:t> </a:t>
            </a:r>
          </a:p>
          <a:p>
            <a:pPr marL="800100" lvl="1" indent="-342900">
              <a:lnSpc>
                <a:spcPct val="90000"/>
              </a:lnSpc>
              <a:spcAft>
                <a:spcPts val="600"/>
              </a:spcAft>
              <a:buFont typeface="Arial" panose="020B0604020202020204" pitchFamily="34" charset="0"/>
              <a:buChar char="•"/>
            </a:pPr>
            <a:endParaRPr lang="en-US" sz="2400" dirty="0"/>
          </a:p>
          <a:p>
            <a:pPr marL="800100" lvl="1" indent="-342900">
              <a:lnSpc>
                <a:spcPct val="90000"/>
              </a:lnSpc>
              <a:spcAft>
                <a:spcPts val="600"/>
              </a:spcAft>
              <a:buFont typeface="Arial" panose="020B0604020202020204" pitchFamily="34" charset="0"/>
              <a:buChar char="•"/>
            </a:pPr>
            <a:r>
              <a:rPr lang="en-US" sz="2400" b="1" dirty="0"/>
              <a:t>ALLEXCEPT</a:t>
            </a:r>
            <a:r>
              <a:rPr lang="en-US" sz="2400" dirty="0"/>
              <a:t>  - 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p>
          <a:p>
            <a:pPr marL="800100" lvl="1" indent="-342900">
              <a:lnSpc>
                <a:spcPct val="90000"/>
              </a:lnSpc>
              <a:spcAft>
                <a:spcPts val="600"/>
              </a:spcAft>
              <a:buFont typeface="Arial" panose="020B0604020202020204" pitchFamily="34" charset="0"/>
              <a:buChar char="•"/>
            </a:pPr>
            <a:r>
              <a:rPr lang="en-US" sz="2400" b="1" dirty="0"/>
              <a:t>ALLSELECTED</a:t>
            </a:r>
            <a:r>
              <a:rPr lang="en-US" sz="2400" dirty="0"/>
              <a:t> – 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p>
          <a:p>
            <a:pPr marL="800100" lvl="1" indent="-342900">
              <a:lnSpc>
                <a:spcPct val="90000"/>
              </a:lnSpc>
              <a:spcAft>
                <a:spcPts val="600"/>
              </a:spcAft>
              <a:buFont typeface="Arial" panose="020B0604020202020204" pitchFamily="34" charset="0"/>
              <a:buChar char="•"/>
            </a:pPr>
            <a:r>
              <a:rPr lang="en-US" sz="2400" b="1" dirty="0"/>
              <a:t>ALLNONBLANKROW </a:t>
            </a:r>
            <a:r>
              <a:rPr lang="en-US" sz="2400" dirty="0"/>
              <a:t>– Return all non-Blank rows</a:t>
            </a:r>
          </a:p>
        </p:txBody>
      </p:sp>
      <p:sp>
        <p:nvSpPr>
          <p:cNvPr id="2" name="Footer Placeholder 1">
            <a:extLst>
              <a:ext uri="{FF2B5EF4-FFF2-40B4-BE49-F238E27FC236}">
                <a16:creationId xmlns:a16="http://schemas.microsoft.com/office/drawing/2014/main" id="{067D1BE6-578A-4AC6-89DD-D971E99792F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16668670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Distinct Rows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527728" y="2496281"/>
            <a:ext cx="11568300" cy="206210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t>VALUES</a:t>
            </a:r>
            <a:r>
              <a:rPr lang="en-US" sz="2400" b="1" dirty="0">
                <a:solidFill>
                  <a:srgbClr val="00B0F0"/>
                </a:solidFill>
              </a:rPr>
              <a:t> –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t>DISTINCT</a:t>
            </a:r>
            <a:r>
              <a:rPr lang="en-US" sz="2400" b="1" dirty="0">
                <a:solidFill>
                  <a:srgbClr val="00B0F0"/>
                </a:solidFill>
              </a:rPr>
              <a: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(not including blank rows)</a:t>
            </a:r>
          </a:p>
        </p:txBody>
      </p:sp>
      <p:sp>
        <p:nvSpPr>
          <p:cNvPr id="2" name="Footer Placeholder 1">
            <a:extLst>
              <a:ext uri="{FF2B5EF4-FFF2-40B4-BE49-F238E27FC236}">
                <a16:creationId xmlns:a16="http://schemas.microsoft.com/office/drawing/2014/main" id="{99F82A9E-F86E-4D9C-AF9B-57A052876E1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75591106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410731" y="3344629"/>
            <a:ext cx="1587610" cy="220579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307" y="2739808"/>
            <a:ext cx="1791013" cy="3459482"/>
          </a:xfrm>
          <a:prstGeom prst="rect">
            <a:avLst/>
          </a:prstGeom>
          <a:ln w="3175">
            <a:noFill/>
          </a:ln>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Table Functions – Return Filtered Set of Rows</a:t>
            </a:r>
          </a:p>
        </p:txBody>
      </p:sp>
      <p:pic>
        <p:nvPicPr>
          <p:cNvPr id="8" name="Picture 7"/>
          <p:cNvPicPr>
            <a:picLocks noChangeAspect="1"/>
          </p:cNvPicPr>
          <p:nvPr/>
        </p:nvPicPr>
        <p:blipFill>
          <a:blip r:embed="rId5"/>
          <a:stretch>
            <a:fillRect/>
          </a:stretch>
        </p:blipFill>
        <p:spPr>
          <a:xfrm>
            <a:off x="10785404" y="144034"/>
            <a:ext cx="1310624" cy="406167"/>
          </a:xfrm>
          <a:prstGeom prst="rect">
            <a:avLst/>
          </a:prstGeom>
        </p:spPr>
      </p:pic>
      <p:sp>
        <p:nvSpPr>
          <p:cNvPr id="3" name="Rectangle 2"/>
          <p:cNvSpPr/>
          <p:nvPr/>
        </p:nvSpPr>
        <p:spPr>
          <a:xfrm>
            <a:off x="479008" y="1716322"/>
            <a:ext cx="11233984" cy="892552"/>
          </a:xfrm>
          <a:prstGeom prst="rect">
            <a:avLst/>
          </a:prstGeom>
        </p:spPr>
        <p:txBody>
          <a:bodyPr wrap="square">
            <a:spAutoFit/>
          </a:bodyPr>
          <a:lstStyle/>
          <a:p>
            <a:r>
              <a:rPr lang="en-US" b="1" dirty="0">
                <a:solidFill>
                  <a:srgbClr val="00B0F0"/>
                </a:solidFill>
              </a:rPr>
              <a:t>FILTER(ALL(</a:t>
            </a:r>
            <a:r>
              <a:rPr lang="en-US" b="1" dirty="0" err="1">
                <a:solidFill>
                  <a:srgbClr val="00B0F0"/>
                </a:solidFill>
              </a:rPr>
              <a:t>GeoDim</a:t>
            </a:r>
            <a:r>
              <a:rPr lang="en-US" b="1" dirty="0">
                <a:solidFill>
                  <a:srgbClr val="00B0F0"/>
                </a:solidFill>
              </a:rPr>
              <a:t>[Region], </a:t>
            </a:r>
            <a:r>
              <a:rPr lang="en-US" b="1" dirty="0" err="1">
                <a:solidFill>
                  <a:srgbClr val="00B0F0"/>
                </a:solidFill>
              </a:rPr>
              <a:t>GeoDim</a:t>
            </a:r>
            <a:r>
              <a:rPr lang="en-US" b="1" dirty="0">
                <a:solidFill>
                  <a:srgbClr val="00B0F0"/>
                </a:solidFill>
              </a:rPr>
              <a:t>[State]), </a:t>
            </a:r>
            <a:r>
              <a:rPr lang="en-US" b="1" dirty="0" err="1">
                <a:solidFill>
                  <a:srgbClr val="00B0F0"/>
                </a:solidFill>
              </a:rPr>
              <a:t>GeoDim</a:t>
            </a:r>
            <a:r>
              <a:rPr lang="en-US" b="1" dirty="0">
                <a:solidFill>
                  <a:srgbClr val="00B0F0"/>
                </a:solidFill>
              </a:rPr>
              <a:t>[Region] = “Central”)</a:t>
            </a:r>
          </a:p>
          <a:p>
            <a:r>
              <a:rPr lang="en-US" sz="1600" b="1" dirty="0"/>
              <a:t>*this returns a table value, so it won’t work unless you wrap it in Calculate and add a measure</a:t>
            </a:r>
          </a:p>
          <a:p>
            <a:r>
              <a:rPr lang="en-US" sz="1600" b="1" dirty="0"/>
              <a:t>Add in </a:t>
            </a:r>
            <a:r>
              <a:rPr lang="en-US" b="1" dirty="0">
                <a:solidFill>
                  <a:srgbClr val="00B0F0"/>
                </a:solidFill>
              </a:rPr>
              <a:t>Central Sales = CALCULATE ([Total Sales], </a:t>
            </a:r>
          </a:p>
        </p:txBody>
      </p:sp>
      <p:sp>
        <p:nvSpPr>
          <p:cNvPr id="4" name="Rectangle 3"/>
          <p:cNvSpPr/>
          <p:nvPr/>
        </p:nvSpPr>
        <p:spPr>
          <a:xfrm>
            <a:off x="355042" y="2734010"/>
            <a:ext cx="4655369" cy="1754326"/>
          </a:xfrm>
          <a:prstGeom prst="rect">
            <a:avLst/>
          </a:prstGeom>
        </p:spPr>
        <p:txBody>
          <a:bodyPr wrap="square">
            <a:spAutoFit/>
          </a:bodyPr>
          <a:lstStyle/>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Take all unique combinations of GeographyDim[Region], GeographyDim[State]</a:t>
            </a:r>
          </a:p>
          <a:p>
            <a:endParaRPr lang="en-US"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Filter down to the rows where GeographyDim[Region] = “Central”</a:t>
            </a:r>
            <a:endParaRPr lang="en-US" dirty="0"/>
          </a:p>
        </p:txBody>
      </p:sp>
      <p:sp>
        <p:nvSpPr>
          <p:cNvPr id="12" name="Rectangle 11"/>
          <p:cNvSpPr/>
          <p:nvPr/>
        </p:nvSpPr>
        <p:spPr bwMode="auto">
          <a:xfrm>
            <a:off x="5979307" y="2955341"/>
            <a:ext cx="1791013" cy="22654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410731" y="3565017"/>
            <a:ext cx="1587610" cy="198540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8041710" y="4341630"/>
            <a:ext cx="1102290"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1706279-3CD1-4B2B-BBBF-393BA66698A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99738048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Iterator Functions Take Advantage of 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Iterator Functions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9" name="Rectangle 8"/>
          <p:cNvSpPr/>
          <p:nvPr/>
        </p:nvSpPr>
        <p:spPr bwMode="auto">
          <a:xfrm>
            <a:off x="1654849" y="2282716"/>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Iterator Functions</a:t>
            </a:r>
          </a:p>
        </p:txBody>
      </p:sp>
      <p:sp>
        <p:nvSpPr>
          <p:cNvPr id="4" name="Rectangle 3"/>
          <p:cNvSpPr/>
          <p:nvPr/>
        </p:nvSpPr>
        <p:spPr>
          <a:xfrm>
            <a:off x="1311949" y="3819675"/>
            <a:ext cx="4047451" cy="1631216"/>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Creates a </a:t>
            </a:r>
            <a:r>
              <a:rPr lang="en-US" sz="2000" i="1" dirty="0">
                <a:gradFill>
                  <a:gsLst>
                    <a:gs pos="2917">
                      <a:schemeClr val="tx1"/>
                    </a:gs>
                    <a:gs pos="30000">
                      <a:schemeClr val="tx1"/>
                    </a:gs>
                  </a:gsLst>
                  <a:lin ang="5400000" scaled="0"/>
                </a:gradFill>
              </a:rPr>
              <a:t>row context</a:t>
            </a:r>
            <a:r>
              <a:rPr lang="en-US" sz="2000" dirty="0">
                <a:gradFill>
                  <a:gsLst>
                    <a:gs pos="2917">
                      <a:schemeClr val="tx1"/>
                    </a:gs>
                    <a:gs pos="30000">
                      <a:schemeClr val="tx1"/>
                    </a:gs>
                  </a:gsLst>
                  <a:lin ang="5400000" scaled="0"/>
                </a:gradFill>
              </a:rPr>
              <a:t> by iterating over a table that you specify</a:t>
            </a:r>
          </a:p>
          <a:p>
            <a:pPr>
              <a:lnSpc>
                <a:spcPct val="90000"/>
              </a:lnSpc>
              <a:spcAft>
                <a:spcPts val="600"/>
              </a:spcAft>
            </a:pPr>
            <a:endParaRPr lang="en-US" sz="2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Ex. SUMX</a:t>
            </a:r>
          </a:p>
        </p:txBody>
      </p:sp>
      <p:sp>
        <p:nvSpPr>
          <p:cNvPr id="3" name="Footer Placeholder 2">
            <a:extLst>
              <a:ext uri="{FF2B5EF4-FFF2-40B4-BE49-F238E27FC236}">
                <a16:creationId xmlns:a16="http://schemas.microsoft.com/office/drawing/2014/main" id="{B359F86B-7255-41D9-93B7-517DD96C5534}"/>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117356625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Application – Iterators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2" y="1940653"/>
            <a:ext cx="10631406"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10" name="Group 9">
            <a:extLst>
              <a:ext uri="{FF2B5EF4-FFF2-40B4-BE49-F238E27FC236}">
                <a16:creationId xmlns:a16="http://schemas.microsoft.com/office/drawing/2014/main" id="{9630E9FF-8A6C-4331-9529-3DF91E033076}"/>
              </a:ext>
            </a:extLst>
          </p:cNvPr>
          <p:cNvGrpSpPr/>
          <p:nvPr/>
        </p:nvGrpSpPr>
        <p:grpSpPr>
          <a:xfrm>
            <a:off x="2963537" y="2309985"/>
            <a:ext cx="5057341" cy="742059"/>
            <a:chOff x="2963537" y="2309985"/>
            <a:chExt cx="5057341" cy="742059"/>
          </a:xfrm>
        </p:grpSpPr>
        <p:sp>
          <p:nvSpPr>
            <p:cNvPr id="13" name="Right Brace 12"/>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grpSp>
        <p:nvGrpSpPr>
          <p:cNvPr id="9" name="Group 8">
            <a:extLst>
              <a:ext uri="{FF2B5EF4-FFF2-40B4-BE49-F238E27FC236}">
                <a16:creationId xmlns:a16="http://schemas.microsoft.com/office/drawing/2014/main" id="{98ECF449-556B-4369-A2F6-F997574E77EE}"/>
              </a:ext>
            </a:extLst>
          </p:cNvPr>
          <p:cNvGrpSpPr/>
          <p:nvPr/>
        </p:nvGrpSpPr>
        <p:grpSpPr>
          <a:xfrm>
            <a:off x="1184520" y="2309984"/>
            <a:ext cx="2726933" cy="722684"/>
            <a:chOff x="1184520" y="2309984"/>
            <a:chExt cx="2726933" cy="722684"/>
          </a:xfrm>
        </p:grpSpPr>
        <p:sp>
          <p:nvSpPr>
            <p:cNvPr id="15" name="Right Brace 14">
              <a:extLst>
                <a:ext uri="{FF2B5EF4-FFF2-40B4-BE49-F238E27FC236}">
                  <a16:creationId xmlns:a16="http://schemas.microsoft.com/office/drawing/2014/main" id="{F99EB9D6-E2C9-422C-B2A5-43D5504968EF}"/>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86F49E1-A863-4E6E-BACA-0D4526E1B103}"/>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
        <p:nvSpPr>
          <p:cNvPr id="2" name="Footer Placeholder 1">
            <a:extLst>
              <a:ext uri="{FF2B5EF4-FFF2-40B4-BE49-F238E27FC236}">
                <a16:creationId xmlns:a16="http://schemas.microsoft.com/office/drawing/2014/main" id="{0449920F-08B8-4F74-87E2-60301E5A69B1}"/>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7393457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Application – Iterators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8" name="Rectangle 17"/>
          <p:cNvSpPr/>
          <p:nvPr/>
        </p:nvSpPr>
        <p:spPr>
          <a:xfrm>
            <a:off x="355042" y="1940653"/>
            <a:ext cx="10972600"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439381" y="3227088"/>
            <a:ext cx="4888261" cy="544765"/>
            <a:chOff x="6439381" y="3425870"/>
            <a:chExt cx="4888261" cy="544765"/>
          </a:xfrm>
        </p:grpSpPr>
        <p:sp>
          <p:nvSpPr>
            <p:cNvPr id="21" name="Curved Left Arrow 20"/>
            <p:cNvSpPr/>
            <p:nvPr/>
          </p:nvSpPr>
          <p:spPr bwMode="auto">
            <a:xfrm>
              <a:off x="6439381" y="3567184"/>
              <a:ext cx="283794" cy="262138"/>
            </a:xfrm>
            <a:prstGeom prst="curvedLeftArrow">
              <a:avLst/>
            </a:prstGeom>
            <a:solidFill>
              <a:srgbClr val="F2C812"/>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581278" y="3425870"/>
              <a:ext cx="4746364"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Iterate through each row in Argument 1</a:t>
              </a:r>
            </a:p>
          </p:txBody>
        </p:sp>
      </p:grpSp>
      <p:sp>
        <p:nvSpPr>
          <p:cNvPr id="24" name="Rectangle 23"/>
          <p:cNvSpPr/>
          <p:nvPr/>
        </p:nvSpPr>
        <p:spPr>
          <a:xfrm>
            <a:off x="4884414" y="5742672"/>
            <a:ext cx="729687" cy="369332"/>
          </a:xfrm>
          <a:prstGeom prst="rect">
            <a:avLst/>
          </a:prstGeom>
        </p:spPr>
        <p:txBody>
          <a:bodyPr wrap="none">
            <a:spAutoFit/>
          </a:bodyPr>
          <a:lstStyle/>
          <a:p>
            <a:r>
              <a:rPr lang="en-US" b="1" dirty="0">
                <a:solidFill>
                  <a:srgbClr val="00B0F0"/>
                </a:solidFill>
              </a:rPr>
              <a:t>Sales</a:t>
            </a:r>
            <a:endParaRPr lang="en-US" dirty="0"/>
          </a:p>
        </p:txBody>
      </p:sp>
      <p:pic>
        <p:nvPicPr>
          <p:cNvPr id="3" name="Picture 2"/>
          <p:cNvPicPr>
            <a:picLocks noChangeAspect="1"/>
          </p:cNvPicPr>
          <p:nvPr/>
        </p:nvPicPr>
        <p:blipFill>
          <a:blip r:embed="rId4"/>
          <a:stretch>
            <a:fillRect/>
          </a:stretch>
        </p:blipFill>
        <p:spPr>
          <a:xfrm>
            <a:off x="4132847" y="3164619"/>
            <a:ext cx="2235585" cy="2437799"/>
          </a:xfrm>
          <a:prstGeom prst="rect">
            <a:avLst/>
          </a:prstGeom>
        </p:spPr>
      </p:pic>
      <p:grpSp>
        <p:nvGrpSpPr>
          <p:cNvPr id="15" name="Group 14">
            <a:extLst>
              <a:ext uri="{FF2B5EF4-FFF2-40B4-BE49-F238E27FC236}">
                <a16:creationId xmlns:a16="http://schemas.microsoft.com/office/drawing/2014/main" id="{EDF8D7C7-BB51-4927-A85E-F5F3EA4B809D}"/>
              </a:ext>
            </a:extLst>
          </p:cNvPr>
          <p:cNvGrpSpPr/>
          <p:nvPr/>
        </p:nvGrpSpPr>
        <p:grpSpPr>
          <a:xfrm>
            <a:off x="1184520" y="2309984"/>
            <a:ext cx="2726933" cy="722684"/>
            <a:chOff x="1184520" y="2309984"/>
            <a:chExt cx="2726933" cy="722684"/>
          </a:xfrm>
        </p:grpSpPr>
        <p:sp>
          <p:nvSpPr>
            <p:cNvPr id="16" name="Right Brace 15">
              <a:extLst>
                <a:ext uri="{FF2B5EF4-FFF2-40B4-BE49-F238E27FC236}">
                  <a16:creationId xmlns:a16="http://schemas.microsoft.com/office/drawing/2014/main" id="{C0C33BA0-2C7B-4114-BF47-D18D6058B751}"/>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4B30A1-AEB6-4CB3-B316-4C690D5A6B2C}"/>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
        <p:nvSpPr>
          <p:cNvPr id="2" name="Footer Placeholder 1">
            <a:extLst>
              <a:ext uri="{FF2B5EF4-FFF2-40B4-BE49-F238E27FC236}">
                <a16:creationId xmlns:a16="http://schemas.microsoft.com/office/drawing/2014/main" id="{807EE579-B6A9-475F-B8A1-761E7D10CC05}"/>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96778813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2530" y="4670798"/>
            <a:ext cx="4379675" cy="1196714"/>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stretch>
            <a:fillRect/>
          </a:stretch>
        </p:blipFill>
        <p:spPr>
          <a:xfrm>
            <a:off x="10785404" y="144034"/>
            <a:ext cx="1310624" cy="406167"/>
          </a:xfrm>
          <a:prstGeom prst="rect">
            <a:avLst/>
          </a:prstGeom>
        </p:spPr>
      </p:pic>
      <p:sp>
        <p:nvSpPr>
          <p:cNvPr id="23" name="Rectangle 22"/>
          <p:cNvSpPr/>
          <p:nvPr/>
        </p:nvSpPr>
        <p:spPr>
          <a:xfrm>
            <a:off x="355042" y="1940653"/>
            <a:ext cx="9459518" cy="369332"/>
          </a:xfrm>
          <a:prstGeom prst="rect">
            <a:avLst/>
          </a:prstGeom>
        </p:spPr>
        <p:txBody>
          <a:bodyPr wrap="square">
            <a:spAutoFit/>
          </a:bodyPr>
          <a:lstStyle/>
          <a:p>
            <a:r>
              <a:rPr lang="en-US" b="1" dirty="0">
                <a:solidFill>
                  <a:srgbClr val="00B0F0"/>
                </a:solidFill>
              </a:rPr>
              <a:t>COGS = SUMX(Sales, Sales[Units] * RELATED(ProductDim[Unit Cost]))</a:t>
            </a:r>
          </a:p>
        </p:txBody>
      </p:sp>
      <p:sp>
        <p:nvSpPr>
          <p:cNvPr id="13" name="Rectangle 12"/>
          <p:cNvSpPr/>
          <p:nvPr/>
        </p:nvSpPr>
        <p:spPr>
          <a:xfrm>
            <a:off x="6664263" y="4077647"/>
            <a:ext cx="729687" cy="369332"/>
          </a:xfrm>
          <a:prstGeom prst="rect">
            <a:avLst/>
          </a:prstGeom>
        </p:spPr>
        <p:txBody>
          <a:bodyPr wrap="none">
            <a:spAutoFit/>
          </a:bodyPr>
          <a:lstStyle/>
          <a:p>
            <a:r>
              <a:rPr lang="en-US" b="1" dirty="0">
                <a:solidFill>
                  <a:srgbClr val="00B0F0"/>
                </a:solidFill>
              </a:rPr>
              <a:t>Sales</a:t>
            </a:r>
            <a:endParaRPr lang="en-US" dirty="0"/>
          </a:p>
        </p:txBody>
      </p:sp>
      <p:sp>
        <p:nvSpPr>
          <p:cNvPr id="20" name="Rectangle 19"/>
          <p:cNvSpPr/>
          <p:nvPr/>
        </p:nvSpPr>
        <p:spPr bwMode="auto">
          <a:xfrm>
            <a:off x="2857071" y="5069630"/>
            <a:ext cx="4375134" cy="17815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4900565" y="6180868"/>
            <a:ext cx="1487010" cy="369332"/>
          </a:xfrm>
          <a:prstGeom prst="rect">
            <a:avLst/>
          </a:prstGeom>
        </p:spPr>
        <p:txBody>
          <a:bodyPr wrap="none">
            <a:spAutoFit/>
          </a:bodyPr>
          <a:lstStyle/>
          <a:p>
            <a:r>
              <a:rPr lang="en-US" b="1" dirty="0">
                <a:solidFill>
                  <a:srgbClr val="00B0F0"/>
                </a:solidFill>
              </a:rPr>
              <a:t>ProductDim</a:t>
            </a:r>
            <a:endParaRPr lang="en-US" dirty="0"/>
          </a:p>
        </p:txBody>
      </p:sp>
      <p:grpSp>
        <p:nvGrpSpPr>
          <p:cNvPr id="9" name="Group 8"/>
          <p:cNvGrpSpPr/>
          <p:nvPr/>
        </p:nvGrpSpPr>
        <p:grpSpPr>
          <a:xfrm>
            <a:off x="2795638" y="3080132"/>
            <a:ext cx="3767165" cy="1366847"/>
            <a:chOff x="1594993" y="3080132"/>
            <a:chExt cx="3767165" cy="1366847"/>
          </a:xfrm>
        </p:grpSpPr>
        <p:pic>
          <p:nvPicPr>
            <p:cNvPr id="5" name="Picture 4"/>
            <p:cNvPicPr>
              <a:picLocks noChangeAspect="1"/>
            </p:cNvPicPr>
            <p:nvPr/>
          </p:nvPicPr>
          <p:blipFill>
            <a:blip r:embed="rId5"/>
            <a:stretch>
              <a:fillRect/>
            </a:stretch>
          </p:blipFill>
          <p:spPr>
            <a:xfrm>
              <a:off x="1594993" y="3080132"/>
              <a:ext cx="3767165" cy="1366847"/>
            </a:xfrm>
            <a:prstGeom prst="rect">
              <a:avLst/>
            </a:prstGeom>
          </p:spPr>
        </p:pic>
        <p:sp>
          <p:nvSpPr>
            <p:cNvPr id="15" name="Rectangle 14"/>
            <p:cNvSpPr/>
            <p:nvPr/>
          </p:nvSpPr>
          <p:spPr bwMode="auto">
            <a:xfrm>
              <a:off x="1594993" y="3262986"/>
              <a:ext cx="3767165" cy="19583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Curved Left Arrow 17"/>
          <p:cNvSpPr/>
          <p:nvPr/>
        </p:nvSpPr>
        <p:spPr bwMode="auto">
          <a:xfrm flipH="1">
            <a:off x="2050955" y="3262986"/>
            <a:ext cx="744683" cy="2089732"/>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39A5EF47-B45D-47F7-B7EA-CAD938B2D9AF}"/>
              </a:ext>
            </a:extLst>
          </p:cNvPr>
          <p:cNvGrpSpPr/>
          <p:nvPr/>
        </p:nvGrpSpPr>
        <p:grpSpPr>
          <a:xfrm>
            <a:off x="2963537" y="2309985"/>
            <a:ext cx="5057341" cy="742059"/>
            <a:chOff x="2963537" y="2309985"/>
            <a:chExt cx="5057341" cy="742059"/>
          </a:xfrm>
        </p:grpSpPr>
        <p:sp>
          <p:nvSpPr>
            <p:cNvPr id="26" name="Right Brace 25">
              <a:extLst>
                <a:ext uri="{FF2B5EF4-FFF2-40B4-BE49-F238E27FC236}">
                  <a16:creationId xmlns:a16="http://schemas.microsoft.com/office/drawing/2014/main" id="{8217614A-89DA-4799-8356-8EF654BEB909}"/>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C95E5A5B-3B82-4754-8A82-0F36DEDD0D29}"/>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sp>
        <p:nvSpPr>
          <p:cNvPr id="21" name="TextBox 20"/>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Table Functions Application – Iterators</a:t>
            </a:r>
          </a:p>
        </p:txBody>
      </p:sp>
      <p:sp>
        <p:nvSpPr>
          <p:cNvPr id="2" name="Footer Placeholder 1">
            <a:extLst>
              <a:ext uri="{FF2B5EF4-FFF2-40B4-BE49-F238E27FC236}">
                <a16:creationId xmlns:a16="http://schemas.microsoft.com/office/drawing/2014/main" id="{3BD045FA-CB8A-4314-B166-7D248BC76D86}"/>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19216699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Row Context in a Measure – Iterator Functions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355041" y="1940653"/>
            <a:ext cx="10563167"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19573" y="2309985"/>
            <a:ext cx="2373013" cy="783968"/>
            <a:chOff x="974506" y="2325754"/>
            <a:chExt cx="2373013" cy="783968"/>
          </a:xfrm>
        </p:grpSpPr>
        <p:sp>
          <p:nvSpPr>
            <p:cNvPr id="11" name="Right Brace 10"/>
            <p:cNvSpPr/>
            <p:nvPr/>
          </p:nvSpPr>
          <p:spPr>
            <a:xfrm rot="5400000">
              <a:off x="2034913" y="2108325"/>
              <a:ext cx="252201" cy="6870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974506" y="2564957"/>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it up</a:t>
              </a:r>
            </a:p>
          </p:txBody>
        </p:sp>
      </p:grpSp>
      <p:sp>
        <p:nvSpPr>
          <p:cNvPr id="16" name="TextBox 15"/>
          <p:cNvSpPr txBox="1"/>
          <p:nvPr/>
        </p:nvSpPr>
        <p:spPr>
          <a:xfrm>
            <a:off x="3310524" y="5228229"/>
            <a:ext cx="5180661"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up list obtained</a:t>
            </a:r>
          </a:p>
        </p:txBody>
      </p:sp>
      <p:pic>
        <p:nvPicPr>
          <p:cNvPr id="5" name="Picture 4"/>
          <p:cNvPicPr>
            <a:picLocks noChangeAspect="1"/>
          </p:cNvPicPr>
          <p:nvPr/>
        </p:nvPicPr>
        <p:blipFill>
          <a:blip r:embed="rId4"/>
          <a:stretch>
            <a:fillRect/>
          </a:stretch>
        </p:blipFill>
        <p:spPr>
          <a:xfrm>
            <a:off x="5112077" y="3921334"/>
            <a:ext cx="1577554" cy="1306895"/>
          </a:xfrm>
          <a:prstGeom prst="rect">
            <a:avLst/>
          </a:prstGeom>
        </p:spPr>
      </p:pic>
      <p:sp>
        <p:nvSpPr>
          <p:cNvPr id="2" name="Footer Placeholder 1">
            <a:extLst>
              <a:ext uri="{FF2B5EF4-FFF2-40B4-BE49-F238E27FC236}">
                <a16:creationId xmlns:a16="http://schemas.microsoft.com/office/drawing/2014/main" id="{A8E5B45D-A573-4457-AACD-E883DA232F29}"/>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415610343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Can an Iterator be a Better Approach then a Calculated Column?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Iterators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Rectangle 4"/>
          <p:cNvSpPr/>
          <p:nvPr/>
        </p:nvSpPr>
        <p:spPr>
          <a:xfrm>
            <a:off x="355042" y="2125319"/>
            <a:ext cx="11494451" cy="3622530"/>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avoid creating a Calculated Column</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 us see the impact of a Calculated Column Called COGS on Data model with 100K rows - What if we have 10 M rows?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Iterators help you avoid several “Intermediate Calculated Columns”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14AD0DA-EAC1-48D0-9B9F-741330EA2E5C}"/>
              </a:ext>
            </a:extLst>
          </p:cNvPr>
          <p:cNvSpPr>
            <a:spLocks noGrp="1"/>
          </p:cNvSpPr>
          <p:nvPr>
            <p:ph type="ftr" sz="quarter" idx="3"/>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96347411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459D5ECADC6544AFE0C0850375E9BA" ma:contentTypeVersion="0" ma:contentTypeDescription="Create a new document." ma:contentTypeScope="" ma:versionID="9792f667bec156f280b25fbe360c03a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3F0509-9197-4F66-BE77-8B1847B37DE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F61CC38-E655-4868-BF02-35A292327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CB9C277-C7D3-4B46-B5F5-1BC5F4C792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12417</Words>
  <Application>Microsoft Office PowerPoint</Application>
  <PresentationFormat>Widescreen</PresentationFormat>
  <Paragraphs>1693</Paragraphs>
  <Slides>126</Slides>
  <Notes>125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126</vt:i4>
      </vt:variant>
    </vt:vector>
  </HeadingPairs>
  <TitlesOfParts>
    <vt:vector size="134" baseType="lpstr">
      <vt:lpstr>Arial</vt:lpstr>
      <vt:lpstr>Calibri</vt:lpstr>
      <vt:lpstr>Segoe UI</vt:lpstr>
      <vt:lpstr>Segoe UI Light</vt:lpstr>
      <vt:lpstr>Segoe UI Semibold</vt:lpstr>
      <vt:lpstr>Wingdings</vt:lpstr>
      <vt:lpstr>1_STB Conversations 2013</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New(ish) Features</vt:lpstr>
      <vt:lpstr>How can I tell what Data Model Type I have?</vt:lpstr>
      <vt:lpstr>PowerPoint Presentation</vt:lpstr>
      <vt:lpstr>PowerPoint Presentation</vt:lpstr>
      <vt:lpstr>What is unique about Power BI Desktop in Import Mode?</vt:lpstr>
      <vt:lpstr>PowerPoint Presentation</vt:lpstr>
      <vt:lpstr>PowerPoint Presentation</vt:lpstr>
      <vt:lpstr>How Power BI Compresses Data – Dictionary Encoding</vt:lpstr>
      <vt:lpstr>How Power BI Compresses Data – Run Length Encoding</vt:lpstr>
      <vt:lpstr>Practical Example of Compression</vt:lpstr>
      <vt:lpstr>Phases in Building a Power BI Desktop File</vt:lpstr>
      <vt:lpstr>Key takeaways to design a good Power BI Desktop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 to DAX Expertise</vt:lpstr>
      <vt:lpstr>PowerPoint Presentation</vt:lpstr>
      <vt:lpstr>PowerPoint Presentation</vt:lpstr>
      <vt:lpstr>Calculated Column in DAX</vt:lpstr>
      <vt:lpstr>Calculated Column – Accessing columns from other Tables in model</vt:lpstr>
      <vt:lpstr>Row Context and Multiple Tables – RELATED Function</vt:lpstr>
      <vt:lpstr>RELATED Function Example</vt:lpstr>
      <vt:lpstr>When is a Calculated Column Evaluated?</vt:lpstr>
      <vt:lpstr>Best Practices with DAX Calculated Columns</vt:lpstr>
      <vt:lpstr>PowerPoint Presentation</vt:lpstr>
      <vt:lpstr>What is a Default Summarization?</vt:lpstr>
      <vt:lpstr>Quick Measures are wizard driven DAX calculations</vt:lpstr>
      <vt:lpstr>What is a Measure?</vt:lpstr>
      <vt:lpstr>Measure, Use Case 1: Using One Measure in Another</vt:lpstr>
      <vt:lpstr>Measure, Use Case 2: More Complex Calculations</vt:lpstr>
      <vt:lpstr>When is a Measure Evaluated?</vt:lpstr>
      <vt:lpstr>Calculated Column vs. Measure - When to Use What</vt:lpstr>
      <vt:lpstr>PowerPoint Presentation</vt:lpstr>
      <vt:lpstr>PowerPoint Presentation</vt:lpstr>
      <vt:lpstr>PowerPoint Presentation</vt:lpstr>
      <vt:lpstr>PowerPoint Presentation</vt:lpstr>
      <vt:lpstr>PATH to DAX Expertise</vt:lpstr>
      <vt:lpstr>Why is CALCULATE Useful?</vt:lpstr>
      <vt:lpstr>Here is how you do it with CALCULATE</vt:lpstr>
      <vt:lpstr>Anatomy of CALCULATE</vt:lpstr>
      <vt:lpstr>CALCULATE – The Most Important Function in DAX</vt:lpstr>
      <vt:lpstr>PowerPoint Presentation</vt:lpstr>
      <vt:lpstr>CALCULATE – The Most Important Function in DAX</vt:lpstr>
      <vt:lpstr>PowerPoint Presentation</vt:lpstr>
      <vt:lpstr>PowerPoint Presentation</vt:lpstr>
      <vt:lpstr>PowerPoint Presentation</vt:lpstr>
      <vt:lpstr>CALCULATE – The Most Important Function in DAX</vt:lpstr>
      <vt:lpstr>PowerPoint Presentation</vt:lpstr>
      <vt:lpstr>CALCULATE – The Most Important Function in DAX</vt:lpstr>
      <vt:lpstr>SHOUT OUT</vt:lpstr>
      <vt:lpstr>PowerPoint Presentation</vt:lpstr>
      <vt:lpstr>PowerPoint Presentation</vt:lpstr>
      <vt:lpstr>PATH to DAX Expertise</vt:lpstr>
      <vt:lpstr>PowerPoint Presentation</vt:lpstr>
      <vt:lpstr>PowerPoint Presentation</vt:lpstr>
      <vt:lpstr>PowerPoint Presentation</vt:lpstr>
      <vt:lpstr>PowerPoint Presentation</vt:lpstr>
      <vt:lpstr>Filter Context in a Measure – Example 2</vt:lpstr>
      <vt:lpstr>Filter Context in a Measure</vt:lpstr>
      <vt:lpstr>PowerPoint Presentation</vt:lpstr>
      <vt:lpstr>Filter Context and Multiple Tables </vt:lpstr>
      <vt:lpstr>Filter Context and Multiple Tables – Right Arrow Direction </vt:lpstr>
      <vt:lpstr>Filter Context and Multiple Tables – Wrong Arrow Direction </vt:lpstr>
      <vt:lpstr>Evaluation Context Multiple Table – Summary and Take 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Iterator Functions Take Advantage of Evaluation Context</vt:lpstr>
      <vt:lpstr>PowerPoint Presentation</vt:lpstr>
      <vt:lpstr>PowerPoint Presentation</vt:lpstr>
      <vt:lpstr>PowerPoint Presentation</vt:lpstr>
      <vt:lpstr>PowerPoint Presentation</vt:lpstr>
      <vt:lpstr>Why Can an Iterator be a Better Approach then a Calculated Column?</vt:lpstr>
      <vt:lpstr>CALCULATE – Converting Row Context to Filter Context (Example 1) </vt:lpstr>
      <vt:lpstr>PowerPoint Presentation</vt:lpstr>
      <vt:lpstr>PowerPoint Presentation</vt:lpstr>
      <vt:lpstr>PowerPoint Presentation</vt:lpstr>
      <vt:lpstr>PowerPoint Presentation</vt:lpstr>
      <vt:lpstr>PowerPoint Presentation</vt:lpstr>
      <vt:lpstr>PowerPoint Presentation</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lpstr>Introducing Time Intelligence – There is an App for that!!</vt:lpstr>
      <vt:lpstr>PowerPoint Presentation</vt:lpstr>
      <vt:lpstr>Other Time Intelligence Functions</vt:lpstr>
      <vt:lpstr>PowerPoint Presentation</vt:lpstr>
      <vt:lpstr>PowerPoint Presentation</vt:lpstr>
      <vt:lpstr>Valorem Digital Insights</vt:lpstr>
      <vt:lpstr>PowerPoint Presentation</vt:lpstr>
      <vt:lpstr>PowerPoint Presentation</vt:lpstr>
      <vt:lpstr>PowerPoint Presentation</vt:lpstr>
      <vt:lpstr>PowerPoint Presentation</vt:lpstr>
      <vt:lpstr>PowerPoint Presentation</vt:lpstr>
      <vt:lpstr>PowerPoint Presentation</vt:lpstr>
      <vt:lpstr>CALCULATE – Steps in Evaluating the CALCULATE Function</vt:lpstr>
      <vt:lpstr>Iterator Function Example 3   – Ranking Using Iterators in Calc. Column  – CALCULATE to convert Row Context to Filter Context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cp:revision>
  <dcterms:created xsi:type="dcterms:W3CDTF">2015-04-15T05:50:26Z</dcterms:created>
  <dcterms:modified xsi:type="dcterms:W3CDTF">2020-06-11T17:13:37Z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0x01010068459D5ECADC6544AFE0C0850375E9BA</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AssignedBy">
    <vt:lpwstr>v-barran@microsoft.com</vt:lpwstr>
  </property>
  <property fmtid="{D5CDD505-2E9C-101B-9397-08002B2CF9AE}" pid="16" name="MSIP_Label_1a19d03a-48bc-4359-8038-5b5f6d5847c3_DateCreated">
    <vt:lpwstr>2017-02-07T17:23:28.2043107-08:00</vt:lpwstr>
  </property>
  <property fmtid="{D5CDD505-2E9C-101B-9397-08002B2CF9AE}" pid="17" name="MSIP_Label_1a19d03a-48bc-4359-8038-5b5f6d5847c3_Name">
    <vt:lpwstr>Any User (No Protection)</vt:lpwstr>
  </property>
  <property fmtid="{D5CDD505-2E9C-101B-9397-08002B2CF9AE}" pid="18" name="MSIP_Label_1a19d03a-48bc-4359-8038-5b5f6d5847c3_Extended_MSFT_Method">
    <vt:lpwstr>Manual</vt:lpwstr>
  </property>
  <property fmtid="{D5CDD505-2E9C-101B-9397-08002B2CF9AE}" pid="19" name="MSIP_Label_1a19d03a-48bc-4359-8038-5b5f6d5847c3_Parent">
    <vt:lpwstr>074e257c-5848-4582-9a6f-34a182080e71</vt:lpwstr>
  </property>
  <property fmtid="{D5CDD505-2E9C-101B-9397-08002B2CF9AE}" pid="20" name="Sensitivity">
    <vt:lpwstr>Confidential Any User (No Protection)</vt:lpwstr>
  </property>
  <property fmtid="{D5CDD505-2E9C-101B-9397-08002B2CF9AE}" pid="21" name="Order">
    <vt:r8>108200</vt:r8>
  </property>
  <property fmtid="{D5CDD505-2E9C-101B-9397-08002B2CF9AE}" pid="22" name="xd_Signature">
    <vt:bool>false</vt:bool>
  </property>
  <property fmtid="{D5CDD505-2E9C-101B-9397-08002B2CF9AE}" pid="23" name="xd_ProgID">
    <vt:lpwstr/>
  </property>
  <property fmtid="{D5CDD505-2E9C-101B-9397-08002B2CF9AE}" pid="24" name="TemplateUrl">
    <vt:lpwstr/>
  </property>
</Properties>
</file>